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Lato" panose="020F0502020204030203" pitchFamily="34" charset="77"/>
      <p:regular r:id="rId40"/>
      <p:bold r:id="rId41"/>
      <p:italic r:id="rId42"/>
      <p:boldItalic r:id="rId43"/>
    </p:embeddedFont>
    <p:embeddedFont>
      <p:font typeface="Open Sans" panose="020B0706030804020204" pitchFamily="34" charset="0"/>
      <p:regular r:id="rId44"/>
      <p:bold r:id="rId45"/>
      <p:italic r:id="rId46"/>
      <p:boldItalic r:id="rId47"/>
    </p:embeddedFont>
    <p:embeddedFont>
      <p:font typeface="PT Sans Narrow" panose="020B0506020203020204" pitchFamily="34" charset="77"/>
      <p:regular r:id="rId48"/>
      <p:bold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5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3677"/>
  </p:normalViewPr>
  <p:slideViewPr>
    <p:cSldViewPr snapToGrid="0">
      <p:cViewPr varScale="1">
        <p:scale>
          <a:sx n="82" d="100"/>
          <a:sy n="82" d="100"/>
        </p:scale>
        <p:origin x="808" y="176"/>
      </p:cViewPr>
      <p:guideLst>
        <p:guide orient="horz" pos="1620"/>
        <p:guide pos="2880"/>
        <p:guide orient="horz" pos="2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google.com/drawings/d/1gX_FTwoaZgi1DfqiCQ5XvXJ75q1h1nPDb-_kMQRavbc/edit?usp=shar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rawings/d/1gX_FTwoaZgi1DfqiCQ5XvXJ75q1h1nPDb-_kMQRavbc/edit?usp=shar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rawings/d/1gX_FTwoaZgi1DfqiCQ5XvXJ75q1h1nPDb-_kMQRavbc/edit?usp=shar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2f2e9801a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2f2e9801a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graphic organizer: </a:t>
            </a:r>
            <a:r>
              <a:rPr lang="en" u="sng">
                <a:solidFill>
                  <a:schemeClr val="hlink"/>
                </a:solidFill>
                <a:hlinkClick r:id="rId3"/>
              </a:rPr>
              <a:t>https://docs.google.com/drawings/d/1gX_FTwoaZgi1DfqiCQ5XvXJ75q1h1nPDb-_kMQRavbc/edit?usp=sharing</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2f2e9801a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2f2e9801a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graphic organizer: </a:t>
            </a:r>
            <a:r>
              <a:rPr lang="en" u="sng">
                <a:solidFill>
                  <a:schemeClr val="hlink"/>
                </a:solidFill>
                <a:hlinkClick r:id="rId3"/>
              </a:rPr>
              <a:t>https://docs.google.com/drawings/d/1gX_FTwoaZgi1DfqiCQ5XvXJ75q1h1nPDb-_kMQRavbc/edit?usp=sharing</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4ad8225e7_0_5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4ad8225e7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4ad8225e7_0_6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4ad8225e7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4ad8225e7_0_5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4ad8225e7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4ad8225e7_0_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4ad8225e7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2f2e9801a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2f2e9801a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4ad8225e7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4ad8225e7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4ad8225e7_3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4ad8225e7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4ad8225e7_3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4ad8225e7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4ad8225e7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4ad8225e7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4ad8225e7_3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4ad8225e7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4ad8225e7_3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4ad8225e7_3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4ad8225e7_3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4ad8225e7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4ad8225e7_0_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4ad8225e7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2f2e9801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2f2e9801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2f2e9801a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2f2e9801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2f2e9801a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2f2e9801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2f2e9801a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2f2e9801a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4ad8225e7_0_5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74ad8225e7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4ad8225e7_0_5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74ad8225e7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ad8225e7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ad8225e7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4ad8225e7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4ad8225e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4ad8225e7_0_6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74ad8225e7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4ad8225e7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4ad8225e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4ad8225e7_3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4ad8225e7_3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4ad8225e7_3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4ad8225e7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4ad8225e7_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4ad8225e7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74ad8225e7_0_6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74ad8225e7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4ad8225e7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74ad8225e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4ad8225e7_0_5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4ad8225e7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4ad8225e7_0_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4ad8225e7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2f2e9801a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2f2e9801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4ad8225e7_0_6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4ad8225e7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2f2e9801a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2f2e9801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4ad8225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4ad8225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graphic organizer: </a:t>
            </a:r>
            <a:r>
              <a:rPr lang="en" u="sng">
                <a:solidFill>
                  <a:schemeClr val="hlink"/>
                </a:solidFill>
                <a:hlinkClick r:id="rId3"/>
              </a:rPr>
              <a:t>https://docs.google.com/drawings/d/1gX_FTwoaZgi1DfqiCQ5XvXJ75q1h1nPDb-_kMQRavbc/edit?usp=sharing</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Google Shape;64;p1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42900" algn="l" rtl="0">
              <a:spcBef>
                <a:spcPts val="640"/>
              </a:spcBef>
              <a:spcAft>
                <a:spcPts val="0"/>
              </a:spcAft>
              <a:buClr>
                <a:schemeClr val="dk1"/>
              </a:buClr>
              <a:buSzPts val="1800"/>
              <a:buFont typeface="Calibri"/>
              <a:buChar char="•"/>
              <a:defRPr/>
            </a:lvl1pPr>
            <a:lvl2pPr marL="914400" lvl="1" indent="-317500" algn="l" rtl="0">
              <a:spcBef>
                <a:spcPts val="1600"/>
              </a:spcBef>
              <a:spcAft>
                <a:spcPts val="0"/>
              </a:spcAft>
              <a:buClr>
                <a:schemeClr val="dk1"/>
              </a:buClr>
              <a:buSzPts val="1400"/>
              <a:buFont typeface="Calibri"/>
              <a:buChar char="–"/>
              <a:defRPr/>
            </a:lvl2pPr>
            <a:lvl3pPr marL="1371600" lvl="2" indent="-317500" algn="l" rtl="0">
              <a:spcBef>
                <a:spcPts val="1600"/>
              </a:spcBef>
              <a:spcAft>
                <a:spcPts val="0"/>
              </a:spcAft>
              <a:buClr>
                <a:schemeClr val="dk1"/>
              </a:buClr>
              <a:buSzPts val="1400"/>
              <a:buFont typeface="Calibri"/>
              <a:buChar char="•"/>
              <a:defRPr/>
            </a:lvl3pPr>
            <a:lvl4pPr marL="1828800" lvl="3" indent="-317500" algn="l" rtl="0">
              <a:spcBef>
                <a:spcPts val="1600"/>
              </a:spcBef>
              <a:spcAft>
                <a:spcPts val="0"/>
              </a:spcAft>
              <a:buClr>
                <a:schemeClr val="dk1"/>
              </a:buClr>
              <a:buSzPts val="1400"/>
              <a:buFont typeface="Calibri"/>
              <a:buChar char="–"/>
              <a:defRPr/>
            </a:lvl4pPr>
            <a:lvl5pPr marL="2286000" lvl="4" indent="-317500" algn="l" rtl="0">
              <a:spcBef>
                <a:spcPts val="1600"/>
              </a:spcBef>
              <a:spcAft>
                <a:spcPts val="0"/>
              </a:spcAft>
              <a:buClr>
                <a:schemeClr val="dk1"/>
              </a:buClr>
              <a:buSzPts val="1400"/>
              <a:buFont typeface="Calibri"/>
              <a:buChar char="»"/>
              <a:defRPr/>
            </a:lvl5pPr>
            <a:lvl6pPr marL="2743200" lvl="5" indent="-317500" algn="l" rtl="0">
              <a:spcBef>
                <a:spcPts val="1600"/>
              </a:spcBef>
              <a:spcAft>
                <a:spcPts val="0"/>
              </a:spcAft>
              <a:buClr>
                <a:schemeClr val="dk1"/>
              </a:buClr>
              <a:buSzPts val="1400"/>
              <a:buFont typeface="Calibri"/>
              <a:buChar char="•"/>
              <a:defRPr/>
            </a:lvl6pPr>
            <a:lvl7pPr marL="3200400" lvl="6" indent="-317500" algn="l" rtl="0">
              <a:spcBef>
                <a:spcPts val="1600"/>
              </a:spcBef>
              <a:spcAft>
                <a:spcPts val="0"/>
              </a:spcAft>
              <a:buClr>
                <a:schemeClr val="dk1"/>
              </a:buClr>
              <a:buSzPts val="1400"/>
              <a:buFont typeface="Calibri"/>
              <a:buChar char="•"/>
              <a:defRPr/>
            </a:lvl7pPr>
            <a:lvl8pPr marL="3657600" lvl="7" indent="-317500" algn="l" rtl="0">
              <a:spcBef>
                <a:spcPts val="1600"/>
              </a:spcBef>
              <a:spcAft>
                <a:spcPts val="0"/>
              </a:spcAft>
              <a:buClr>
                <a:schemeClr val="dk1"/>
              </a:buClr>
              <a:buSzPts val="1400"/>
              <a:buFont typeface="Calibri"/>
              <a:buChar char="•"/>
              <a:defRPr/>
            </a:lvl8pPr>
            <a:lvl9pPr marL="4114800" lvl="8" indent="-317500" algn="l" rtl="0">
              <a:spcBef>
                <a:spcPts val="1600"/>
              </a:spcBef>
              <a:spcAft>
                <a:spcPts val="1600"/>
              </a:spcAft>
              <a:buClr>
                <a:schemeClr val="dk1"/>
              </a:buClr>
              <a:buSzPts val="1400"/>
              <a:buFont typeface="Calibri"/>
              <a:buChar char="•"/>
              <a:defRPr/>
            </a:lvl9pPr>
          </a:lstStyle>
          <a:p>
            <a:endParaRPr/>
          </a:p>
        </p:txBody>
      </p:sp>
      <p:sp>
        <p:nvSpPr>
          <p:cNvPr id="65" name="Google Shape;65;p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6" name="Google Shape;66;p1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7" name="Google Shape;67;p13"/>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senate.gov/civics/resources/pdf/US_Constitution-Senate_Publication_103-21.pdf" TargetMode="External"/><Relationship Id="rId13" Type="http://schemas.openxmlformats.org/officeDocument/2006/relationships/hyperlink" Target="https://www.khanacademy.org/humanities/us-government-and-civics/us-gov-foundations/us-gov-government-power-and-individual-rights/v/anti-federalists-and-brutus-i" TargetMode="External"/><Relationship Id="rId18" Type="http://schemas.openxmlformats.org/officeDocument/2006/relationships/hyperlink" Target="https://avalon.law.yale.edu/18th_century/fed78.asp" TargetMode="External"/><Relationship Id="rId3" Type="http://schemas.openxmlformats.org/officeDocument/2006/relationships/hyperlink" Target="https://www.constitution.org/us_doi.pdf" TargetMode="External"/><Relationship Id="rId21" Type="http://schemas.openxmlformats.org/officeDocument/2006/relationships/hyperlink" Target="http://web.cn.edu/kwheeler/documents/letter_birmingham_jail.pdf" TargetMode="External"/><Relationship Id="rId7" Type="http://schemas.openxmlformats.org/officeDocument/2006/relationships/hyperlink" Target="https://constitutioncenter.org/media/files/constitution.pdf" TargetMode="External"/><Relationship Id="rId12" Type="http://schemas.openxmlformats.org/officeDocument/2006/relationships/hyperlink" Target="https://www.miamiseniorhigh.org/ourpages/auto/2019/1/8/64615834/brutus-excerpts.pdf" TargetMode="External"/><Relationship Id="rId17" Type="http://schemas.openxmlformats.org/officeDocument/2006/relationships/hyperlink" Target="https://www.khanacademy.org/humanities/us-government-and-civics/us-gov-interactions-among-branches/us-gov-expansion-of-presidential-power/v/expansion-of-presidential-power-video" TargetMode="External"/><Relationship Id="rId2" Type="http://schemas.openxmlformats.org/officeDocument/2006/relationships/notesSlide" Target="../notesSlides/notesSlide14.xml"/><Relationship Id="rId16" Type="http://schemas.openxmlformats.org/officeDocument/2006/relationships/hyperlink" Target="http://chnm.gmu.edu/acpstah/unitdocs/unit4/lesson4/federalistssupporters.pdf" TargetMode="External"/><Relationship Id="rId20" Type="http://schemas.openxmlformats.org/officeDocument/2006/relationships/hyperlink" Target="https://www.khanacademy.org/humanities/us-government-and-civics/us-gov-interactions-among-branches/us-gov-the-judicial-branch/v/article-iii-of-the-constitution" TargetMode="External"/><Relationship Id="rId1" Type="http://schemas.openxmlformats.org/officeDocument/2006/relationships/slideLayout" Target="../slideLayouts/slideLayout3.xml"/><Relationship Id="rId6" Type="http://schemas.openxmlformats.org/officeDocument/2006/relationships/hyperlink" Target="https://www.khanacademy.org/humanities/us-government-and-civics/us-gov-foundations/us-gov-challenges-of-the-articles-of-confederation/v/the-articles-of-confederation-and-shays-rebellion" TargetMode="External"/><Relationship Id="rId11" Type="http://schemas.openxmlformats.org/officeDocument/2006/relationships/hyperlink" Target="https://www.khanacademy.org/humanities/us-government-and-civics/us-gov-foundations/us-gov-government-power-and-individual-rights/v/federalist-papers-10-part-1" TargetMode="External"/><Relationship Id="rId5" Type="http://schemas.openxmlformats.org/officeDocument/2006/relationships/hyperlink" Target="http://constitutionnet.org/sites/default/files/the-articles-of-confederation_0.pdf" TargetMode="External"/><Relationship Id="rId15" Type="http://schemas.openxmlformats.org/officeDocument/2006/relationships/hyperlink" Target="https://www.khanacademy.org/humanities/us-government-and-civics/us-gov-foundations/us-gov-principles-of-american-government/v/separation-of-powers-and-checks-and-balances" TargetMode="External"/><Relationship Id="rId23" Type="http://schemas.openxmlformats.org/officeDocument/2006/relationships/hyperlink" Target="https://docs.google.com/document/d/1zxn7a20RmiqxkQXgx1c_F7NUVirQmEDHwDtn0cwLRAA/edit?usp=sharing" TargetMode="External"/><Relationship Id="rId10" Type="http://schemas.openxmlformats.org/officeDocument/2006/relationships/hyperlink" Target="https://1.cdn.edl.io/mTr7WBm5kjSVQe7R7GD7VijvkR4tb9h4tYGJaim70JhxHTe4.pdf" TargetMode="External"/><Relationship Id="rId19" Type="http://schemas.openxmlformats.org/officeDocument/2006/relationships/hyperlink" Target="https://youtu.be/L5gAVO6op8A" TargetMode="External"/><Relationship Id="rId4" Type="http://schemas.openxmlformats.org/officeDocument/2006/relationships/hyperlink" Target="https://www.khanacademy.org/humanities/us-government-and-civics/us-gov-foundations/us-gov-ideals-of-democracy/v/democratic-ideals-in-the-declaration-of-independence" TargetMode="External"/><Relationship Id="rId9" Type="http://schemas.openxmlformats.org/officeDocument/2006/relationships/hyperlink" Target="https://www.khanacademy.org/humanities/us-government-and-civics/us-gov-foundations/us-gov-ratification-of-the-us-constitution/v/the-constitutional-convention" TargetMode="External"/><Relationship Id="rId14" Type="http://schemas.openxmlformats.org/officeDocument/2006/relationships/hyperlink" Target="https://www.csus.edu/indiv/f/friedman/sp2020/govt1/schedule/B/FED%2051.pdf" TargetMode="External"/><Relationship Id="rId22" Type="http://schemas.openxmlformats.org/officeDocument/2006/relationships/hyperlink" Target="https://www.khanacademy.org/humanities/us-government-and-civics/us-gov-civil-liberties-and-civil-rights/us-gov-social-movements-and-equal-protection/v/letter-from-a-birmingham-jai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FDUOv5oQT0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rawings/d/1gX_FTwoaZgi1DfqiCQ5XvXJ75q1h1nPDb-_kMQRavbc/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thVjn1Zc8n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apcoronavirusupdates.collegeboard.org/student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LubP6IHnHzk"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hyperlink" Target="https://www.nejm.org/doi/full/10.1056/NEJMp2000929"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www.nytimes.com/2020/02/29/health/coronavirus-flu.html" TargetMode="External"/><Relationship Id="rId4" Type="http://schemas.openxmlformats.org/officeDocument/2006/relationships/hyperlink" Target="https://www.thelancet.com/journals/laninf/article/PIIS1473-3099(20)30156-0/fulltex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p.com/the-2016-republican-party-platfor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pcoronavirusupdates.collegeboard.org/students/open-book-tip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apcoronavirusupdates.collegeboard.org/students/taking-ap-exams/securit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e6UngjDf2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AP Updates and TIPS</a:t>
            </a:r>
            <a:endParaRPr/>
          </a:p>
        </p:txBody>
      </p:sp>
      <p:sp>
        <p:nvSpPr>
          <p:cNvPr id="73" name="Google Shape;73;p14"/>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2020 APGOPO Exam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3"/>
          <p:cNvPicPr preferRelativeResize="0"/>
          <p:nvPr/>
        </p:nvPicPr>
        <p:blipFill rotWithShape="1">
          <a:blip r:embed="rId3">
            <a:alphaModFix/>
          </a:blip>
          <a:srcRect t="23989" b="43926"/>
          <a:stretch/>
        </p:blipFill>
        <p:spPr>
          <a:xfrm>
            <a:off x="99375" y="717300"/>
            <a:ext cx="3670250" cy="1623476"/>
          </a:xfrm>
          <a:prstGeom prst="rect">
            <a:avLst/>
          </a:prstGeom>
          <a:noFill/>
          <a:ln>
            <a:noFill/>
          </a:ln>
        </p:spPr>
      </p:pic>
      <p:sp>
        <p:nvSpPr>
          <p:cNvPr id="147" name="Google Shape;147;p23"/>
          <p:cNvSpPr txBox="1">
            <a:spLocks noGrp="1"/>
          </p:cNvSpPr>
          <p:nvPr>
            <p:ph type="title"/>
          </p:nvPr>
        </p:nvSpPr>
        <p:spPr>
          <a:xfrm>
            <a:off x="99375" y="48600"/>
            <a:ext cx="5105400" cy="7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Argumentative Evidence (4pts) </a:t>
            </a:r>
            <a:endParaRPr sz="2500"/>
          </a:p>
          <a:p>
            <a:pPr marL="0" lvl="0" indent="0" algn="l" rtl="0">
              <a:lnSpc>
                <a:spcPct val="115000"/>
              </a:lnSpc>
              <a:spcBef>
                <a:spcPts val="0"/>
              </a:spcBef>
              <a:spcAft>
                <a:spcPts val="1000"/>
              </a:spcAft>
              <a:buNone/>
            </a:pPr>
            <a:endParaRPr sz="1400"/>
          </a:p>
        </p:txBody>
      </p:sp>
      <p:pic>
        <p:nvPicPr>
          <p:cNvPr id="148" name="Google Shape;148;p23"/>
          <p:cNvPicPr preferRelativeResize="0"/>
          <p:nvPr/>
        </p:nvPicPr>
        <p:blipFill rotWithShape="1">
          <a:blip r:embed="rId4">
            <a:alphaModFix/>
          </a:blip>
          <a:srcRect b="27750"/>
          <a:stretch/>
        </p:blipFill>
        <p:spPr>
          <a:xfrm>
            <a:off x="99375" y="2381950"/>
            <a:ext cx="7668974" cy="1418675"/>
          </a:xfrm>
          <a:prstGeom prst="rect">
            <a:avLst/>
          </a:prstGeom>
          <a:noFill/>
          <a:ln>
            <a:noFill/>
          </a:ln>
        </p:spPr>
      </p:pic>
      <p:sp>
        <p:nvSpPr>
          <p:cNvPr id="149" name="Google Shape;149;p23"/>
          <p:cNvSpPr txBox="1"/>
          <p:nvPr/>
        </p:nvSpPr>
        <p:spPr>
          <a:xfrm>
            <a:off x="4180050" y="3421425"/>
            <a:ext cx="1593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50" name="Google Shape;150;p23"/>
          <p:cNvSpPr txBox="1">
            <a:spLocks noGrp="1"/>
          </p:cNvSpPr>
          <p:nvPr>
            <p:ph type="body" idx="1"/>
          </p:nvPr>
        </p:nvSpPr>
        <p:spPr>
          <a:xfrm>
            <a:off x="3588300" y="48600"/>
            <a:ext cx="5555700" cy="2826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b="1"/>
              <a:t>Evidence (1-2pts)</a:t>
            </a:r>
            <a:endParaRPr sz="1200" b="1"/>
          </a:p>
          <a:p>
            <a:pPr marL="914400" lvl="1" indent="-304800" algn="l" rtl="0">
              <a:spcBef>
                <a:spcPts val="0"/>
              </a:spcBef>
              <a:spcAft>
                <a:spcPts val="0"/>
              </a:spcAft>
              <a:buSzPts val="1200"/>
              <a:buChar char="○"/>
            </a:pPr>
            <a:r>
              <a:rPr lang="en" sz="1200"/>
              <a:t>Choose at least ONE from the list and choose another from list or knowledge</a:t>
            </a:r>
            <a:endParaRPr sz="1200"/>
          </a:p>
          <a:p>
            <a:pPr marL="914400" lvl="1" indent="-304800" algn="l" rtl="0">
              <a:spcBef>
                <a:spcPts val="0"/>
              </a:spcBef>
              <a:spcAft>
                <a:spcPts val="0"/>
              </a:spcAft>
              <a:buSzPts val="1200"/>
              <a:buChar char="○"/>
            </a:pPr>
            <a:r>
              <a:rPr lang="en" sz="1200"/>
              <a:t>SUGGESTION: choose both from list- it says you can pick one from list and one other, but it is SAFEST to just pick two from what they give you! </a:t>
            </a:r>
            <a:endParaRPr sz="1200"/>
          </a:p>
          <a:p>
            <a:pPr marL="914400" lvl="1" indent="-304800" algn="l" rtl="0">
              <a:spcBef>
                <a:spcPts val="0"/>
              </a:spcBef>
              <a:spcAft>
                <a:spcPts val="0"/>
              </a:spcAft>
              <a:buSzPts val="1200"/>
              <a:buChar char="○"/>
            </a:pPr>
            <a:r>
              <a:rPr lang="en" sz="1200"/>
              <a:t>Mention them by name; can quote (no points for quote)</a:t>
            </a:r>
            <a:endParaRPr sz="1200"/>
          </a:p>
          <a:p>
            <a:pPr marL="457200" lvl="0" indent="-304800" algn="l" rtl="0">
              <a:spcBef>
                <a:spcPts val="0"/>
              </a:spcBef>
              <a:spcAft>
                <a:spcPts val="0"/>
              </a:spcAft>
              <a:buSzPts val="1200"/>
              <a:buChar char="●"/>
            </a:pPr>
            <a:r>
              <a:rPr lang="en" sz="1200" b="1"/>
              <a:t>Evidence Summary (1-2pts)</a:t>
            </a:r>
            <a:endParaRPr sz="1200" b="1"/>
          </a:p>
          <a:p>
            <a:pPr marL="914400" lvl="1" indent="-304800" algn="l" rtl="0">
              <a:spcBef>
                <a:spcPts val="0"/>
              </a:spcBef>
              <a:spcAft>
                <a:spcPts val="0"/>
              </a:spcAft>
              <a:buSzPts val="1200"/>
              <a:buChar char="○"/>
            </a:pPr>
            <a:r>
              <a:rPr lang="en" sz="1200"/>
              <a:t>Summarize in your own words (be very careful- anything that sounds/looks like plagiarism will be flagged) </a:t>
            </a:r>
            <a:endParaRPr sz="1200"/>
          </a:p>
          <a:p>
            <a:pPr marL="914400" lvl="1" indent="-304800" algn="l" rtl="0">
              <a:spcBef>
                <a:spcPts val="0"/>
              </a:spcBef>
              <a:spcAft>
                <a:spcPts val="0"/>
              </a:spcAft>
              <a:buSzPts val="1200"/>
              <a:buChar char="○"/>
            </a:pPr>
            <a:r>
              <a:rPr lang="en" sz="1200"/>
              <a:t>Make clear you understand what the document is</a:t>
            </a:r>
            <a:endParaRPr sz="1200"/>
          </a:p>
          <a:p>
            <a:pPr marL="914400" lvl="1" indent="-304800" algn="l" rtl="0">
              <a:lnSpc>
                <a:spcPct val="100000"/>
              </a:lnSpc>
              <a:spcBef>
                <a:spcPts val="0"/>
              </a:spcBef>
              <a:spcAft>
                <a:spcPts val="0"/>
              </a:spcAft>
              <a:buSzPts val="1200"/>
              <a:buChar char="○"/>
            </a:pPr>
            <a:r>
              <a:rPr lang="en" sz="1200"/>
              <a:t>Connect specifically to topic in prompt (you cannot use just anything in the Constitution, it must make sense to topic- </a:t>
            </a:r>
            <a:r>
              <a:rPr lang="en" sz="800"/>
              <a:t>EX: you could not talk about the President’s power to veto in this example or Congress’ power to tax) </a:t>
            </a:r>
            <a:r>
              <a:rPr lang="en"/>
              <a:t> </a:t>
            </a:r>
            <a:endParaRPr/>
          </a:p>
        </p:txBody>
      </p:sp>
      <p:pic>
        <p:nvPicPr>
          <p:cNvPr id="151" name="Google Shape;151;p23"/>
          <p:cNvPicPr preferRelativeResize="0"/>
          <p:nvPr/>
        </p:nvPicPr>
        <p:blipFill rotWithShape="1">
          <a:blip r:embed="rId4">
            <a:alphaModFix/>
          </a:blip>
          <a:srcRect t="73375"/>
          <a:stretch/>
        </p:blipFill>
        <p:spPr>
          <a:xfrm>
            <a:off x="0" y="4620700"/>
            <a:ext cx="7668974" cy="522800"/>
          </a:xfrm>
          <a:prstGeom prst="rect">
            <a:avLst/>
          </a:prstGeom>
          <a:noFill/>
          <a:ln>
            <a:noFill/>
          </a:ln>
        </p:spPr>
      </p:pic>
      <p:sp>
        <p:nvSpPr>
          <p:cNvPr id="152" name="Google Shape;152;p23"/>
          <p:cNvSpPr txBox="1"/>
          <p:nvPr/>
        </p:nvSpPr>
        <p:spPr>
          <a:xfrm>
            <a:off x="2526225" y="2973825"/>
            <a:ext cx="2351700" cy="138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53" name="Google Shape;153;p23"/>
          <p:cNvSpPr txBox="1"/>
          <p:nvPr/>
        </p:nvSpPr>
        <p:spPr>
          <a:xfrm>
            <a:off x="2177250" y="3048025"/>
            <a:ext cx="3193200" cy="1566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u="sng">
                <a:latin typeface="Open Sans"/>
                <a:ea typeface="Open Sans"/>
                <a:cs typeface="Open Sans"/>
                <a:sym typeface="Open Sans"/>
              </a:rPr>
              <a:t>PRESIDENT</a:t>
            </a:r>
            <a:endParaRPr sz="1200" b="1" u="sng">
              <a:latin typeface="Open Sans"/>
              <a:ea typeface="Open Sans"/>
              <a:cs typeface="Open Sans"/>
              <a:sym typeface="Open Sans"/>
            </a:endParaRPr>
          </a:p>
          <a:p>
            <a:pPr marL="0" lvl="0" indent="0" algn="l" rtl="0">
              <a:spcBef>
                <a:spcPts val="0"/>
              </a:spcBef>
              <a:spcAft>
                <a:spcPts val="0"/>
              </a:spcAft>
              <a:buNone/>
            </a:pPr>
            <a:r>
              <a:rPr lang="en" sz="1100" u="sng">
                <a:latin typeface="Open Sans"/>
                <a:ea typeface="Open Sans"/>
                <a:cs typeface="Open Sans"/>
                <a:sym typeface="Open Sans"/>
              </a:rPr>
              <a:t>Constitution</a:t>
            </a:r>
            <a:r>
              <a:rPr lang="en" sz="1100">
                <a:latin typeface="Open Sans"/>
                <a:ea typeface="Open Sans"/>
                <a:cs typeface="Open Sans"/>
                <a:sym typeface="Open Sans"/>
              </a:rPr>
              <a:t>- Article II grants the President power of Commander and Chief which allows them to use the military as they see fit during times of war. </a:t>
            </a:r>
            <a:endParaRPr sz="1100">
              <a:latin typeface="Open Sans"/>
              <a:ea typeface="Open Sans"/>
              <a:cs typeface="Open Sans"/>
              <a:sym typeface="Open Sans"/>
            </a:endParaRPr>
          </a:p>
          <a:p>
            <a:pPr marL="0" lvl="0" indent="0" algn="l" rtl="0">
              <a:spcBef>
                <a:spcPts val="0"/>
              </a:spcBef>
              <a:spcAft>
                <a:spcPts val="0"/>
              </a:spcAft>
              <a:buNone/>
            </a:pPr>
            <a:r>
              <a:rPr lang="en" sz="1100" u="sng">
                <a:latin typeface="Open Sans"/>
                <a:ea typeface="Open Sans"/>
                <a:cs typeface="Open Sans"/>
                <a:sym typeface="Open Sans"/>
              </a:rPr>
              <a:t>Federalist #70</a:t>
            </a:r>
            <a:r>
              <a:rPr lang="en" sz="1100">
                <a:latin typeface="Open Sans"/>
                <a:ea typeface="Open Sans"/>
                <a:cs typeface="Open Sans"/>
                <a:sym typeface="Open Sans"/>
              </a:rPr>
              <a:t>- Hamilton stressed the need for a strong executive leader, especially in crisis (war)</a:t>
            </a:r>
            <a:endParaRPr sz="1100">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54" name="Google Shape;154;p23"/>
          <p:cNvSpPr txBox="1"/>
          <p:nvPr/>
        </p:nvSpPr>
        <p:spPr>
          <a:xfrm>
            <a:off x="5591750" y="3053800"/>
            <a:ext cx="3193200" cy="1566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u="sng">
                <a:latin typeface="Open Sans"/>
                <a:ea typeface="Open Sans"/>
                <a:cs typeface="Open Sans"/>
                <a:sym typeface="Open Sans"/>
              </a:rPr>
              <a:t>CONGRESS</a:t>
            </a:r>
            <a:endParaRPr sz="1200" b="1" u="sng">
              <a:latin typeface="Open Sans"/>
              <a:ea typeface="Open Sans"/>
              <a:cs typeface="Open Sans"/>
              <a:sym typeface="Open Sans"/>
            </a:endParaRPr>
          </a:p>
          <a:p>
            <a:pPr marL="0" lvl="0" indent="0" algn="l" rtl="0">
              <a:spcBef>
                <a:spcPts val="0"/>
              </a:spcBef>
              <a:spcAft>
                <a:spcPts val="0"/>
              </a:spcAft>
              <a:buNone/>
            </a:pPr>
            <a:r>
              <a:rPr lang="en" sz="1050" u="sng">
                <a:latin typeface="Open Sans"/>
                <a:ea typeface="Open Sans"/>
                <a:cs typeface="Open Sans"/>
                <a:sym typeface="Open Sans"/>
              </a:rPr>
              <a:t>Constitution</a:t>
            </a:r>
            <a:r>
              <a:rPr lang="en" sz="1050">
                <a:latin typeface="Open Sans"/>
                <a:ea typeface="Open Sans"/>
                <a:cs typeface="Open Sans"/>
                <a:sym typeface="Open Sans"/>
              </a:rPr>
              <a:t>- Article I grants Congress the power to declare war which allows them to control when the country goes into a foreign conflict.</a:t>
            </a:r>
            <a:endParaRPr sz="1050">
              <a:latin typeface="Open Sans"/>
              <a:ea typeface="Open Sans"/>
              <a:cs typeface="Open Sans"/>
              <a:sym typeface="Open Sans"/>
            </a:endParaRPr>
          </a:p>
          <a:p>
            <a:pPr marL="0" lvl="0" indent="0" algn="l" rtl="0">
              <a:spcBef>
                <a:spcPts val="0"/>
              </a:spcBef>
              <a:spcAft>
                <a:spcPts val="0"/>
              </a:spcAft>
              <a:buNone/>
            </a:pPr>
            <a:r>
              <a:rPr lang="en" sz="1050" u="sng">
                <a:latin typeface="Open Sans"/>
                <a:ea typeface="Open Sans"/>
                <a:cs typeface="Open Sans"/>
                <a:sym typeface="Open Sans"/>
              </a:rPr>
              <a:t>War Powers Act</a:t>
            </a:r>
            <a:r>
              <a:rPr lang="en" sz="1050">
                <a:latin typeface="Open Sans"/>
                <a:ea typeface="Open Sans"/>
                <a:cs typeface="Open Sans"/>
                <a:sym typeface="Open Sans"/>
              </a:rPr>
              <a:t>- limited powers of the President during times of war by requiring Congress be notified of presidential military actions done in an area that war has not been declared</a:t>
            </a:r>
            <a:endParaRPr sz="105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4"/>
          <p:cNvPicPr preferRelativeResize="0"/>
          <p:nvPr/>
        </p:nvPicPr>
        <p:blipFill rotWithShape="1">
          <a:blip r:embed="rId3">
            <a:alphaModFix/>
          </a:blip>
          <a:srcRect t="55771"/>
          <a:stretch/>
        </p:blipFill>
        <p:spPr>
          <a:xfrm>
            <a:off x="99375" y="508275"/>
            <a:ext cx="3670250" cy="2237950"/>
          </a:xfrm>
          <a:prstGeom prst="rect">
            <a:avLst/>
          </a:prstGeom>
          <a:noFill/>
          <a:ln>
            <a:noFill/>
          </a:ln>
        </p:spPr>
      </p:pic>
      <p:sp>
        <p:nvSpPr>
          <p:cNvPr id="160" name="Google Shape;160;p24"/>
          <p:cNvSpPr txBox="1">
            <a:spLocks noGrp="1"/>
          </p:cNvSpPr>
          <p:nvPr>
            <p:ph type="title"/>
          </p:nvPr>
        </p:nvSpPr>
        <p:spPr>
          <a:xfrm>
            <a:off x="60700" y="0"/>
            <a:ext cx="5105400" cy="7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Argumentative Reasoning (2pts)</a:t>
            </a:r>
            <a:endParaRPr sz="2500"/>
          </a:p>
          <a:p>
            <a:pPr marL="0" lvl="0" indent="0" algn="l" rtl="0">
              <a:lnSpc>
                <a:spcPct val="115000"/>
              </a:lnSpc>
              <a:spcBef>
                <a:spcPts val="0"/>
              </a:spcBef>
              <a:spcAft>
                <a:spcPts val="1000"/>
              </a:spcAft>
              <a:buNone/>
            </a:pPr>
            <a:endParaRPr sz="1400"/>
          </a:p>
        </p:txBody>
      </p:sp>
      <p:sp>
        <p:nvSpPr>
          <p:cNvPr id="161" name="Google Shape;161;p24"/>
          <p:cNvSpPr txBox="1">
            <a:spLocks noGrp="1"/>
          </p:cNvSpPr>
          <p:nvPr>
            <p:ph type="body" idx="1"/>
          </p:nvPr>
        </p:nvSpPr>
        <p:spPr>
          <a:xfrm>
            <a:off x="3693775" y="508275"/>
            <a:ext cx="5394600" cy="4511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b="1"/>
              <a:t>Evidence Reasoning (1-2pts)</a:t>
            </a:r>
            <a:endParaRPr sz="1200" b="1"/>
          </a:p>
          <a:p>
            <a:pPr marL="914400" lvl="1" indent="-304800" algn="l" rtl="0">
              <a:spcBef>
                <a:spcPts val="0"/>
              </a:spcBef>
              <a:spcAft>
                <a:spcPts val="0"/>
              </a:spcAft>
              <a:buSzPts val="1200"/>
              <a:buChar char="○"/>
            </a:pPr>
            <a:r>
              <a:rPr lang="en" sz="1200"/>
              <a:t>Different than summary</a:t>
            </a:r>
            <a:endParaRPr sz="1200"/>
          </a:p>
          <a:p>
            <a:pPr marL="914400" lvl="1" indent="-304800" algn="l" rtl="0">
              <a:spcBef>
                <a:spcPts val="0"/>
              </a:spcBef>
              <a:spcAft>
                <a:spcPts val="0"/>
              </a:spcAft>
              <a:buSzPts val="1200"/>
              <a:buChar char="○"/>
            </a:pPr>
            <a:r>
              <a:rPr lang="en" sz="1200"/>
              <a:t>CONNECT to thesis (WHY does it support your answer- be specific and clear)</a:t>
            </a:r>
            <a:endParaRPr sz="1200"/>
          </a:p>
          <a:p>
            <a:pPr marL="914400" lvl="1" indent="-304800" algn="l" rtl="0">
              <a:spcBef>
                <a:spcPts val="0"/>
              </a:spcBef>
              <a:spcAft>
                <a:spcPts val="0"/>
              </a:spcAft>
              <a:buSzPts val="1200"/>
              <a:buChar char="○"/>
            </a:pPr>
            <a:r>
              <a:rPr lang="en" sz="1200"/>
              <a:t>End each evidence by restating thesis to help prove point</a:t>
            </a:r>
            <a:endParaRPr sz="1200"/>
          </a:p>
          <a:p>
            <a:pPr marL="457200" lvl="0" indent="-304800" algn="l" rtl="0">
              <a:spcBef>
                <a:spcPts val="0"/>
              </a:spcBef>
              <a:spcAft>
                <a:spcPts val="0"/>
              </a:spcAft>
              <a:buSzPts val="1200"/>
              <a:buChar char="●"/>
            </a:pPr>
            <a:r>
              <a:rPr lang="en" sz="1200" b="1"/>
              <a:t>Conclusion</a:t>
            </a:r>
            <a:endParaRPr sz="1200" b="1"/>
          </a:p>
          <a:p>
            <a:pPr marL="914400" lvl="1" indent="-304800" algn="l" rtl="0">
              <a:spcBef>
                <a:spcPts val="0"/>
              </a:spcBef>
              <a:spcAft>
                <a:spcPts val="0"/>
              </a:spcAft>
              <a:buSzPts val="1200"/>
              <a:buChar char="○"/>
            </a:pPr>
            <a:r>
              <a:rPr lang="en" sz="1200"/>
              <a:t>Does NOT give you an extra point, however, if you MISS the thesis, you can get credit for a thesis from this!! </a:t>
            </a:r>
            <a:endParaRPr sz="1200"/>
          </a:p>
          <a:p>
            <a:pPr marL="0" lvl="0" indent="0" algn="l" rtl="0">
              <a:spcBef>
                <a:spcPts val="1600"/>
              </a:spcBef>
              <a:spcAft>
                <a:spcPts val="1600"/>
              </a:spcAft>
              <a:buNone/>
            </a:pPr>
            <a:r>
              <a:rPr lang="en"/>
              <a:t> </a:t>
            </a:r>
            <a:endParaRPr/>
          </a:p>
        </p:txBody>
      </p:sp>
      <p:sp>
        <p:nvSpPr>
          <p:cNvPr id="162" name="Google Shape;162;p24"/>
          <p:cNvSpPr txBox="1"/>
          <p:nvPr/>
        </p:nvSpPr>
        <p:spPr>
          <a:xfrm>
            <a:off x="2154500" y="2829675"/>
            <a:ext cx="3193200" cy="2070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u="sng">
                <a:latin typeface="Open Sans"/>
                <a:ea typeface="Open Sans"/>
                <a:cs typeface="Open Sans"/>
                <a:sym typeface="Open Sans"/>
              </a:rPr>
              <a:t>PRESIDENT</a:t>
            </a:r>
            <a:endParaRPr sz="1200" b="1" u="sng">
              <a:latin typeface="Open Sans"/>
              <a:ea typeface="Open Sans"/>
              <a:cs typeface="Open Sans"/>
              <a:sym typeface="Open Sans"/>
            </a:endParaRPr>
          </a:p>
          <a:p>
            <a:pPr marL="0" lvl="0" indent="0" algn="l" rtl="0">
              <a:spcBef>
                <a:spcPts val="0"/>
              </a:spcBef>
              <a:spcAft>
                <a:spcPts val="0"/>
              </a:spcAft>
              <a:buNone/>
            </a:pPr>
            <a:r>
              <a:rPr lang="en" sz="800" u="sng">
                <a:latin typeface="Open Sans"/>
                <a:ea typeface="Open Sans"/>
                <a:cs typeface="Open Sans"/>
                <a:sym typeface="Open Sans"/>
              </a:rPr>
              <a:t>Constitution</a:t>
            </a:r>
            <a:r>
              <a:rPr lang="en" sz="800">
                <a:latin typeface="Open Sans"/>
                <a:ea typeface="Open Sans"/>
                <a:cs typeface="Open Sans"/>
                <a:sym typeface="Open Sans"/>
              </a:rPr>
              <a:t>- Having only the President in charge of the military, allows them to be more efficient in making decisions during times of war. Too many people in charge, would put the country at risk of not being able to respond to immediate threats. With the power given by the Constitution, the President can act immediately when it is necessary, providing the country with strength and security. </a:t>
            </a:r>
            <a:endParaRPr sz="800">
              <a:latin typeface="Open Sans"/>
              <a:ea typeface="Open Sans"/>
              <a:cs typeface="Open Sans"/>
              <a:sym typeface="Open Sans"/>
            </a:endParaRPr>
          </a:p>
          <a:p>
            <a:pPr marL="0" lvl="0" indent="0" algn="l" rtl="0">
              <a:spcBef>
                <a:spcPts val="0"/>
              </a:spcBef>
              <a:spcAft>
                <a:spcPts val="0"/>
              </a:spcAft>
              <a:buNone/>
            </a:pPr>
            <a:r>
              <a:rPr lang="en" sz="800" u="sng">
                <a:latin typeface="Open Sans"/>
                <a:ea typeface="Open Sans"/>
                <a:cs typeface="Open Sans"/>
                <a:sym typeface="Open Sans"/>
              </a:rPr>
              <a:t>Federalist #70</a:t>
            </a:r>
            <a:r>
              <a:rPr lang="en" sz="800">
                <a:latin typeface="Open Sans"/>
                <a:ea typeface="Open Sans"/>
                <a:cs typeface="Open Sans"/>
                <a:sym typeface="Open Sans"/>
              </a:rPr>
              <a:t>- Hamilton understood the need for our country to have respect abroad. If the power of war lied in the hands of Congress, the gridlock and partisanship would slow the decision process to a detrimental pace, risking allies and giving the world a negative view of the nation. Because the President has more power in war, they are able to make unilateral decisions in times of crisis, creating stability and respect.</a:t>
            </a:r>
            <a:endParaRPr sz="800">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63" name="Google Shape;163;p24"/>
          <p:cNvSpPr txBox="1"/>
          <p:nvPr/>
        </p:nvSpPr>
        <p:spPr>
          <a:xfrm>
            <a:off x="5576600" y="2829725"/>
            <a:ext cx="3193200" cy="2070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u="sng">
                <a:latin typeface="Open Sans"/>
                <a:ea typeface="Open Sans"/>
                <a:cs typeface="Open Sans"/>
                <a:sym typeface="Open Sans"/>
              </a:rPr>
              <a:t>CONGRESS</a:t>
            </a:r>
            <a:endParaRPr sz="1200" b="1" u="sng">
              <a:latin typeface="Open Sans"/>
              <a:ea typeface="Open Sans"/>
              <a:cs typeface="Open Sans"/>
              <a:sym typeface="Open Sans"/>
            </a:endParaRPr>
          </a:p>
          <a:p>
            <a:pPr marL="0" lvl="0" indent="0" algn="l" rtl="0">
              <a:spcBef>
                <a:spcPts val="0"/>
              </a:spcBef>
              <a:spcAft>
                <a:spcPts val="0"/>
              </a:spcAft>
              <a:buNone/>
            </a:pPr>
            <a:r>
              <a:rPr lang="en" sz="800" u="sng">
                <a:latin typeface="Open Sans"/>
                <a:ea typeface="Open Sans"/>
                <a:cs typeface="Open Sans"/>
                <a:sym typeface="Open Sans"/>
              </a:rPr>
              <a:t>Constitution</a:t>
            </a:r>
            <a:r>
              <a:rPr lang="en" sz="800">
                <a:latin typeface="Open Sans"/>
                <a:ea typeface="Open Sans"/>
                <a:cs typeface="Open Sans"/>
                <a:sym typeface="Open Sans"/>
              </a:rPr>
              <a:t>- It is clear that the founding fathers did not want the power of war to be held in the hands of one person, but rather many. If war is not declared, the President is restricted in how they can use troops, leaving the power to Congress. By giving Congress more power in war, the Constitution guarantees that if the country goes into a conflict, that conflict is absolutely necessary.  </a:t>
            </a:r>
            <a:endParaRPr sz="800">
              <a:latin typeface="Open Sans"/>
              <a:ea typeface="Open Sans"/>
              <a:cs typeface="Open Sans"/>
              <a:sym typeface="Open Sans"/>
            </a:endParaRPr>
          </a:p>
          <a:p>
            <a:pPr marL="0" lvl="0" indent="0" algn="l" rtl="0">
              <a:spcBef>
                <a:spcPts val="0"/>
              </a:spcBef>
              <a:spcAft>
                <a:spcPts val="0"/>
              </a:spcAft>
              <a:buNone/>
            </a:pPr>
            <a:r>
              <a:rPr lang="en" sz="800" u="sng">
                <a:latin typeface="Open Sans"/>
                <a:ea typeface="Open Sans"/>
                <a:cs typeface="Open Sans"/>
                <a:sym typeface="Open Sans"/>
              </a:rPr>
              <a:t>War Powers Act</a:t>
            </a:r>
            <a:r>
              <a:rPr lang="en" sz="800">
                <a:latin typeface="Open Sans"/>
                <a:ea typeface="Open Sans"/>
                <a:cs typeface="Open Sans"/>
                <a:sym typeface="Open Sans"/>
              </a:rPr>
              <a:t>- Ultimately Congress has the most power, because they are able to declare war. Congress needs to step in and make sure the President does not abuse their power within those realms. By requiring Congressional approval for the military to enter a conflict, Congress is able to check the President’s power and ensure the best decision for the nation. </a:t>
            </a:r>
            <a:endParaRPr sz="8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6950150" y="83450"/>
            <a:ext cx="1927800" cy="103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t>Argumentative FRQ Rubric</a:t>
            </a:r>
            <a:endParaRPr sz="2500"/>
          </a:p>
        </p:txBody>
      </p:sp>
      <p:pic>
        <p:nvPicPr>
          <p:cNvPr id="169" name="Google Shape;169;p25"/>
          <p:cNvPicPr preferRelativeResize="0"/>
          <p:nvPr/>
        </p:nvPicPr>
        <p:blipFill>
          <a:blip r:embed="rId3">
            <a:alphaModFix/>
          </a:blip>
          <a:stretch>
            <a:fillRect/>
          </a:stretch>
        </p:blipFill>
        <p:spPr>
          <a:xfrm>
            <a:off x="0" y="0"/>
            <a:ext cx="6756732" cy="5143500"/>
          </a:xfrm>
          <a:prstGeom prst="rect">
            <a:avLst/>
          </a:prstGeom>
          <a:noFill/>
          <a:ln>
            <a:noFill/>
          </a:ln>
        </p:spPr>
      </p:pic>
      <p:cxnSp>
        <p:nvCxnSpPr>
          <p:cNvPr id="170" name="Google Shape;170;p25"/>
          <p:cNvCxnSpPr>
            <a:endCxn id="171" idx="1"/>
          </p:cNvCxnSpPr>
          <p:nvPr/>
        </p:nvCxnSpPr>
        <p:spPr>
          <a:xfrm>
            <a:off x="6431100" y="1546000"/>
            <a:ext cx="665100" cy="10500"/>
          </a:xfrm>
          <a:prstGeom prst="straightConnector1">
            <a:avLst/>
          </a:prstGeom>
          <a:noFill/>
          <a:ln w="9525" cap="flat" cmpd="sng">
            <a:solidFill>
              <a:schemeClr val="dk2"/>
            </a:solidFill>
            <a:prstDash val="solid"/>
            <a:round/>
            <a:headEnd type="triangle" w="med" len="med"/>
            <a:tailEnd type="none" w="med" len="med"/>
          </a:ln>
        </p:spPr>
      </p:cxnSp>
      <p:sp>
        <p:nvSpPr>
          <p:cNvPr id="171" name="Google Shape;171;p25"/>
          <p:cNvSpPr txBox="1"/>
          <p:nvPr/>
        </p:nvSpPr>
        <p:spPr>
          <a:xfrm>
            <a:off x="7096200" y="1344250"/>
            <a:ext cx="1747500" cy="4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DO NOT RESTATE THE PROMPT</a:t>
            </a:r>
            <a:endParaRPr>
              <a:latin typeface="Open Sans"/>
              <a:ea typeface="Open Sans"/>
              <a:cs typeface="Open Sans"/>
              <a:sym typeface="Open Sans"/>
            </a:endParaRPr>
          </a:p>
        </p:txBody>
      </p:sp>
      <p:cxnSp>
        <p:nvCxnSpPr>
          <p:cNvPr id="172" name="Google Shape;172;p25"/>
          <p:cNvCxnSpPr>
            <a:endCxn id="173" idx="1"/>
          </p:cNvCxnSpPr>
          <p:nvPr/>
        </p:nvCxnSpPr>
        <p:spPr>
          <a:xfrm rot="10800000" flipH="1">
            <a:off x="2971350" y="2232100"/>
            <a:ext cx="4167300" cy="619200"/>
          </a:xfrm>
          <a:prstGeom prst="straightConnector1">
            <a:avLst/>
          </a:prstGeom>
          <a:noFill/>
          <a:ln w="9525" cap="flat" cmpd="sng">
            <a:solidFill>
              <a:schemeClr val="dk2"/>
            </a:solidFill>
            <a:prstDash val="solid"/>
            <a:round/>
            <a:headEnd type="triangle" w="med" len="med"/>
            <a:tailEnd type="none" w="med" len="med"/>
          </a:ln>
        </p:spPr>
      </p:cxnSp>
      <p:sp>
        <p:nvSpPr>
          <p:cNvPr id="173" name="Google Shape;173;p25"/>
          <p:cNvSpPr txBox="1"/>
          <p:nvPr/>
        </p:nvSpPr>
        <p:spPr>
          <a:xfrm>
            <a:off x="7138650" y="1938550"/>
            <a:ext cx="1662600" cy="58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MUST CONNECT TO TOPIC</a:t>
            </a:r>
            <a:endParaRPr>
              <a:latin typeface="Open Sans"/>
              <a:ea typeface="Open Sans"/>
              <a:cs typeface="Open Sans"/>
              <a:sym typeface="Open Sans"/>
            </a:endParaRPr>
          </a:p>
        </p:txBody>
      </p:sp>
      <p:cxnSp>
        <p:nvCxnSpPr>
          <p:cNvPr id="174" name="Google Shape;174;p25"/>
          <p:cNvCxnSpPr/>
          <p:nvPr/>
        </p:nvCxnSpPr>
        <p:spPr>
          <a:xfrm rot="10800000" flipH="1">
            <a:off x="5200100" y="4457375"/>
            <a:ext cx="1899600" cy="381900"/>
          </a:xfrm>
          <a:prstGeom prst="straightConnector1">
            <a:avLst/>
          </a:prstGeom>
          <a:noFill/>
          <a:ln w="9525" cap="flat" cmpd="sng">
            <a:solidFill>
              <a:schemeClr val="dk2"/>
            </a:solidFill>
            <a:prstDash val="solid"/>
            <a:round/>
            <a:headEnd type="triangle" w="med" len="med"/>
            <a:tailEnd type="none" w="med" len="med"/>
          </a:ln>
        </p:spPr>
      </p:cxnSp>
      <p:sp>
        <p:nvSpPr>
          <p:cNvPr id="175" name="Google Shape;175;p25"/>
          <p:cNvSpPr txBox="1"/>
          <p:nvPr/>
        </p:nvSpPr>
        <p:spPr>
          <a:xfrm>
            <a:off x="7181100" y="4131750"/>
            <a:ext cx="1662600" cy="9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CANNOT get point 3 or 4 WITHOUT a thesis</a:t>
            </a:r>
            <a:endParaRPr>
              <a:latin typeface="Open Sans"/>
              <a:ea typeface="Open Sans"/>
              <a:cs typeface="Open Sans"/>
              <a:sym typeface="Open Sans"/>
            </a:endParaRPr>
          </a:p>
        </p:txBody>
      </p:sp>
      <p:cxnSp>
        <p:nvCxnSpPr>
          <p:cNvPr id="176" name="Google Shape;176;p25"/>
          <p:cNvCxnSpPr>
            <a:endCxn id="177" idx="1"/>
          </p:cNvCxnSpPr>
          <p:nvPr/>
        </p:nvCxnSpPr>
        <p:spPr>
          <a:xfrm>
            <a:off x="5582000" y="2773275"/>
            <a:ext cx="1740600" cy="463500"/>
          </a:xfrm>
          <a:prstGeom prst="straightConnector1">
            <a:avLst/>
          </a:prstGeom>
          <a:noFill/>
          <a:ln w="9525" cap="flat" cmpd="sng">
            <a:solidFill>
              <a:schemeClr val="dk2"/>
            </a:solidFill>
            <a:prstDash val="solid"/>
            <a:round/>
            <a:headEnd type="stealth" w="med" len="med"/>
            <a:tailEnd type="none" w="med" len="med"/>
          </a:ln>
        </p:spPr>
      </p:cxnSp>
      <p:sp>
        <p:nvSpPr>
          <p:cNvPr id="177" name="Google Shape;177;p25"/>
          <p:cNvSpPr txBox="1"/>
          <p:nvPr/>
        </p:nvSpPr>
        <p:spPr>
          <a:xfrm>
            <a:off x="7322600" y="2568225"/>
            <a:ext cx="1629300" cy="13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MUST summarize (in your own words) the document to prove that it connects to thesis</a:t>
            </a:r>
            <a:endParaRPr>
              <a:latin typeface="Open Sans"/>
              <a:ea typeface="Open Sans"/>
              <a:cs typeface="Open Sans"/>
              <a:sym typeface="Open Sans"/>
            </a:endParaRPr>
          </a:p>
        </p:txBody>
      </p:sp>
      <p:cxnSp>
        <p:nvCxnSpPr>
          <p:cNvPr id="178" name="Google Shape;178;p25"/>
          <p:cNvCxnSpPr>
            <a:stCxn id="177" idx="1"/>
          </p:cNvCxnSpPr>
          <p:nvPr/>
        </p:nvCxnSpPr>
        <p:spPr>
          <a:xfrm rot="10800000">
            <a:off x="4570400" y="2872275"/>
            <a:ext cx="2752200" cy="364500"/>
          </a:xfrm>
          <a:prstGeom prst="straightConnector1">
            <a:avLst/>
          </a:prstGeom>
          <a:noFill/>
          <a:ln w="9525" cap="flat" cmpd="sng">
            <a:solidFill>
              <a:schemeClr val="dk2"/>
            </a:solidFill>
            <a:prstDash val="solid"/>
            <a:round/>
            <a:headEnd type="none" w="med" len="med"/>
            <a:tailEnd type="triangle" w="med" len="med"/>
          </a:ln>
        </p:spPr>
      </p:cxnSp>
      <p:cxnSp>
        <p:nvCxnSpPr>
          <p:cNvPr id="179" name="Google Shape;179;p25"/>
          <p:cNvCxnSpPr/>
          <p:nvPr/>
        </p:nvCxnSpPr>
        <p:spPr>
          <a:xfrm rot="10800000">
            <a:off x="6459500" y="452650"/>
            <a:ext cx="693300" cy="721800"/>
          </a:xfrm>
          <a:prstGeom prst="straightConnector1">
            <a:avLst/>
          </a:prstGeom>
          <a:noFill/>
          <a:ln w="9525" cap="flat" cmpd="sng">
            <a:solidFill>
              <a:schemeClr val="dk2"/>
            </a:solidFill>
            <a:prstDash val="solid"/>
            <a:round/>
            <a:headEnd type="none" w="med" len="med"/>
            <a:tailEnd type="triangle" w="med" len="med"/>
          </a:ln>
        </p:spPr>
      </p:cxnSp>
      <p:sp>
        <p:nvSpPr>
          <p:cNvPr id="180" name="Google Shape;180;p25"/>
          <p:cNvSpPr txBox="1"/>
          <p:nvPr/>
        </p:nvSpPr>
        <p:spPr>
          <a:xfrm>
            <a:off x="7152800" y="983425"/>
            <a:ext cx="1358400" cy="2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7 points total! </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6"/>
          <p:cNvPicPr preferRelativeResize="0"/>
          <p:nvPr/>
        </p:nvPicPr>
        <p:blipFill rotWithShape="1">
          <a:blip r:embed="rId3">
            <a:alphaModFix/>
          </a:blip>
          <a:srcRect b="8197"/>
          <a:stretch/>
        </p:blipFill>
        <p:spPr>
          <a:xfrm>
            <a:off x="0" y="252200"/>
            <a:ext cx="6950149" cy="4721499"/>
          </a:xfrm>
          <a:prstGeom prst="rect">
            <a:avLst/>
          </a:prstGeom>
          <a:noFill/>
          <a:ln>
            <a:noFill/>
          </a:ln>
        </p:spPr>
      </p:pic>
      <p:sp>
        <p:nvSpPr>
          <p:cNvPr id="186" name="Google Shape;186;p26"/>
          <p:cNvSpPr txBox="1">
            <a:spLocks noGrp="1"/>
          </p:cNvSpPr>
          <p:nvPr>
            <p:ph type="title"/>
          </p:nvPr>
        </p:nvSpPr>
        <p:spPr>
          <a:xfrm>
            <a:off x="6950150" y="83450"/>
            <a:ext cx="1927800" cy="103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t>Argumentative FRQ Rubric</a:t>
            </a:r>
            <a:endParaRPr sz="2500"/>
          </a:p>
        </p:txBody>
      </p:sp>
      <p:cxnSp>
        <p:nvCxnSpPr>
          <p:cNvPr id="187" name="Google Shape;187;p26"/>
          <p:cNvCxnSpPr/>
          <p:nvPr/>
        </p:nvCxnSpPr>
        <p:spPr>
          <a:xfrm rot="10800000">
            <a:off x="5837050" y="1103800"/>
            <a:ext cx="1329900" cy="282900"/>
          </a:xfrm>
          <a:prstGeom prst="straightConnector1">
            <a:avLst/>
          </a:prstGeom>
          <a:noFill/>
          <a:ln w="9525" cap="flat" cmpd="sng">
            <a:solidFill>
              <a:schemeClr val="dk2"/>
            </a:solidFill>
            <a:prstDash val="solid"/>
            <a:round/>
            <a:headEnd type="none" w="med" len="med"/>
            <a:tailEnd type="triangle" w="med" len="med"/>
          </a:ln>
        </p:spPr>
      </p:cxnSp>
      <p:sp>
        <p:nvSpPr>
          <p:cNvPr id="188" name="Google Shape;188;p26"/>
          <p:cNvSpPr txBox="1"/>
          <p:nvPr/>
        </p:nvSpPr>
        <p:spPr>
          <a:xfrm>
            <a:off x="7166950" y="1047100"/>
            <a:ext cx="1613100" cy="16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Must then EXPLAIN why the document supports your claim (make sure to restate your thesis </a:t>
            </a:r>
            <a:endParaRPr>
              <a:latin typeface="Open Sans"/>
              <a:ea typeface="Open Sans"/>
              <a:cs typeface="Open Sans"/>
              <a:sym typeface="Open Sans"/>
            </a:endParaRPr>
          </a:p>
        </p:txBody>
      </p:sp>
      <p:sp>
        <p:nvSpPr>
          <p:cNvPr id="189" name="Google Shape;189;p26"/>
          <p:cNvSpPr txBox="1"/>
          <p:nvPr/>
        </p:nvSpPr>
        <p:spPr>
          <a:xfrm>
            <a:off x="7166875" y="2745075"/>
            <a:ext cx="1613100" cy="5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Must have thesis to get points</a:t>
            </a:r>
            <a:endParaRPr>
              <a:latin typeface="Open Sans"/>
              <a:ea typeface="Open Sans"/>
              <a:cs typeface="Open Sans"/>
              <a:sym typeface="Open Sans"/>
            </a:endParaRPr>
          </a:p>
        </p:txBody>
      </p:sp>
      <p:sp>
        <p:nvSpPr>
          <p:cNvPr id="190" name="Google Shape;190;p26"/>
          <p:cNvSpPr txBox="1"/>
          <p:nvPr/>
        </p:nvSpPr>
        <p:spPr>
          <a:xfrm>
            <a:off x="7166950" y="3367675"/>
            <a:ext cx="1549500" cy="9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Must have appropriate documents to get points</a:t>
            </a:r>
            <a:endParaRPr>
              <a:latin typeface="Open Sans"/>
              <a:ea typeface="Open Sans"/>
              <a:cs typeface="Open Sans"/>
              <a:sym typeface="Open Sans"/>
            </a:endParaRPr>
          </a:p>
        </p:txBody>
      </p:sp>
      <p:sp>
        <p:nvSpPr>
          <p:cNvPr id="191" name="Google Shape;191;p26"/>
          <p:cNvSpPr txBox="1"/>
          <p:nvPr/>
        </p:nvSpPr>
        <p:spPr>
          <a:xfrm>
            <a:off x="7107500" y="4414775"/>
            <a:ext cx="1613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NOTE: NO ALT PERSPECTIVE </a:t>
            </a:r>
            <a:endParaRPr>
              <a:latin typeface="Open Sans"/>
              <a:ea typeface="Open Sans"/>
              <a:cs typeface="Open Sans"/>
              <a:sym typeface="Open Sans"/>
            </a:endParaRPr>
          </a:p>
        </p:txBody>
      </p:sp>
      <p:cxnSp>
        <p:nvCxnSpPr>
          <p:cNvPr id="192" name="Google Shape;192;p26"/>
          <p:cNvCxnSpPr>
            <a:stCxn id="189" idx="1"/>
          </p:cNvCxnSpPr>
          <p:nvPr/>
        </p:nvCxnSpPr>
        <p:spPr>
          <a:xfrm rot="10800000">
            <a:off x="4796875" y="2657175"/>
            <a:ext cx="2370000" cy="356700"/>
          </a:xfrm>
          <a:prstGeom prst="straightConnector1">
            <a:avLst/>
          </a:prstGeom>
          <a:noFill/>
          <a:ln w="9525" cap="flat" cmpd="sng">
            <a:solidFill>
              <a:schemeClr val="dk2"/>
            </a:solidFill>
            <a:prstDash val="solid"/>
            <a:round/>
            <a:headEnd type="none" w="med" len="med"/>
            <a:tailEnd type="triangle" w="med" len="med"/>
          </a:ln>
        </p:spPr>
      </p:cxnSp>
      <p:cxnSp>
        <p:nvCxnSpPr>
          <p:cNvPr id="193" name="Google Shape;193;p26"/>
          <p:cNvCxnSpPr>
            <a:stCxn id="190" idx="1"/>
          </p:cNvCxnSpPr>
          <p:nvPr/>
        </p:nvCxnSpPr>
        <p:spPr>
          <a:xfrm rot="10800000">
            <a:off x="3424150" y="2777425"/>
            <a:ext cx="3742800" cy="1071300"/>
          </a:xfrm>
          <a:prstGeom prst="straightConnector1">
            <a:avLst/>
          </a:prstGeom>
          <a:noFill/>
          <a:ln w="9525" cap="flat" cmpd="sng">
            <a:solidFill>
              <a:schemeClr val="dk2"/>
            </a:solidFill>
            <a:prstDash val="solid"/>
            <a:round/>
            <a:headEnd type="none" w="med" len="med"/>
            <a:tailEnd type="triangle" w="med" len="med"/>
          </a:ln>
        </p:spPr>
      </p:cxnSp>
      <p:cxnSp>
        <p:nvCxnSpPr>
          <p:cNvPr id="194" name="Google Shape;194;p26"/>
          <p:cNvCxnSpPr>
            <a:stCxn id="191" idx="1"/>
          </p:cNvCxnSpPr>
          <p:nvPr/>
        </p:nvCxnSpPr>
        <p:spPr>
          <a:xfrm rot="10800000">
            <a:off x="3155300" y="3067325"/>
            <a:ext cx="3952200" cy="1577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597600" y="133225"/>
            <a:ext cx="8147700" cy="7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Argumentative FRQ Required Documents</a:t>
            </a:r>
            <a:endParaRPr/>
          </a:p>
        </p:txBody>
      </p:sp>
      <p:sp>
        <p:nvSpPr>
          <p:cNvPr id="200" name="Google Shape;200;p27"/>
          <p:cNvSpPr txBox="1">
            <a:spLocks noGrp="1"/>
          </p:cNvSpPr>
          <p:nvPr>
            <p:ph type="body" idx="1"/>
          </p:nvPr>
        </p:nvSpPr>
        <p:spPr>
          <a:xfrm>
            <a:off x="348975" y="867125"/>
            <a:ext cx="2533800" cy="4076100"/>
          </a:xfrm>
          <a:prstGeom prst="rect">
            <a:avLst/>
          </a:prstGeom>
        </p:spPr>
        <p:txBody>
          <a:bodyPr spcFirstLastPara="1" wrap="square" lIns="91425" tIns="91425" rIns="91425" bIns="91425" anchor="t" anchorCtr="0">
            <a:noAutofit/>
          </a:bodyPr>
          <a:lstStyle/>
          <a:p>
            <a:pPr marL="0" lvl="0" indent="0" algn="l" rtl="0">
              <a:spcBef>
                <a:spcPts val="900"/>
              </a:spcBef>
              <a:spcAft>
                <a:spcPts val="0"/>
              </a:spcAft>
              <a:buNone/>
            </a:pPr>
            <a:r>
              <a:rPr lang="en" sz="1200">
                <a:solidFill>
                  <a:srgbClr val="2D3B45"/>
                </a:solidFill>
                <a:highlight>
                  <a:srgbClr val="FFFFFF"/>
                </a:highlight>
                <a:latin typeface="Lato"/>
                <a:ea typeface="Lato"/>
                <a:cs typeface="Lato"/>
                <a:sym typeface="Lato"/>
              </a:rPr>
              <a:t>The Declaration of Independence </a:t>
            </a:r>
            <a:endParaRPr sz="1200">
              <a:solidFill>
                <a:srgbClr val="2D3B45"/>
              </a:solidFill>
              <a:highlight>
                <a:srgbClr val="FFFFFF"/>
              </a:highlight>
              <a:latin typeface="Lato"/>
              <a:ea typeface="Lato"/>
              <a:cs typeface="Lato"/>
              <a:sym typeface="Lato"/>
            </a:endParaRPr>
          </a:p>
          <a:p>
            <a:pPr marL="698500" lvl="0" indent="-304800" algn="l" rtl="0">
              <a:spcBef>
                <a:spcPts val="900"/>
              </a:spcBef>
              <a:spcAft>
                <a:spcPts val="0"/>
              </a:spcAft>
              <a:buClr>
                <a:srgbClr val="2D3B45"/>
              </a:buClr>
              <a:buSzPts val="1200"/>
              <a:buFont typeface="Lato"/>
              <a:buChar char="●"/>
            </a:pPr>
            <a:r>
              <a:rPr lang="en" sz="1200" u="sng">
                <a:solidFill>
                  <a:schemeClr val="hlink"/>
                </a:solidFill>
                <a:highlight>
                  <a:srgbClr val="FFFFFF"/>
                </a:highlight>
                <a:latin typeface="Lato"/>
                <a:ea typeface="Lato"/>
                <a:cs typeface="Lato"/>
                <a:sym typeface="Lato"/>
                <a:hlinkClick r:id="rId3"/>
              </a:rPr>
              <a:t>Document</a:t>
            </a:r>
            <a:endParaRPr sz="1200" u="sng">
              <a:solidFill>
                <a:schemeClr val="hlink"/>
              </a:solidFill>
              <a:highlight>
                <a:srgbClr val="FFFFFF"/>
              </a:highlight>
              <a:latin typeface="Lato"/>
              <a:ea typeface="Lato"/>
              <a:cs typeface="Lato"/>
              <a:sym typeface="Lato"/>
              <a:hlinkClick r:id="rId3"/>
            </a:endParaRPr>
          </a:p>
          <a:p>
            <a:pPr marL="685800" marR="0" lvl="0" indent="-304800" algn="l" rtl="0">
              <a:spcBef>
                <a:spcPts val="0"/>
              </a:spcBef>
              <a:spcAft>
                <a:spcPts val="0"/>
              </a:spcAft>
              <a:buClr>
                <a:srgbClr val="2D3B45"/>
              </a:buClr>
              <a:buSzPts val="1200"/>
              <a:buFont typeface="Lato"/>
              <a:buChar char="●"/>
            </a:pPr>
            <a:r>
              <a:rPr lang="en" sz="1200" u="sng">
                <a:solidFill>
                  <a:schemeClr val="hlink"/>
                </a:solidFill>
                <a:highlight>
                  <a:srgbClr val="FFFFFF"/>
                </a:highlight>
                <a:latin typeface="Lato"/>
                <a:ea typeface="Lato"/>
                <a:cs typeface="Lato"/>
                <a:sym typeface="Lato"/>
                <a:hlinkClick r:id="rId3"/>
              </a:rPr>
              <a:t> </a:t>
            </a:r>
            <a:r>
              <a:rPr lang="en" sz="1200" u="sng">
                <a:solidFill>
                  <a:schemeClr val="hlink"/>
                </a:solidFill>
                <a:highlight>
                  <a:srgbClr val="FFFFFF"/>
                </a:highlight>
                <a:latin typeface="Lato"/>
                <a:ea typeface="Lato"/>
                <a:cs typeface="Lato"/>
                <a:sym typeface="Lato"/>
                <a:hlinkClick r:id="rId4"/>
              </a:rPr>
              <a:t>Video analysis</a:t>
            </a:r>
            <a:endParaRPr sz="1200" u="sng">
              <a:solidFill>
                <a:schemeClr val="hlink"/>
              </a:solidFill>
              <a:highlight>
                <a:srgbClr val="FFFFFF"/>
              </a:highlight>
              <a:latin typeface="Lato"/>
              <a:ea typeface="Lato"/>
              <a:cs typeface="Lato"/>
              <a:sym typeface="Lato"/>
            </a:endParaRPr>
          </a:p>
          <a:p>
            <a:pPr marL="0" lvl="0" indent="0" algn="l" rtl="0">
              <a:spcBef>
                <a:spcPts val="900"/>
              </a:spcBef>
              <a:spcAft>
                <a:spcPts val="0"/>
              </a:spcAft>
              <a:buNone/>
            </a:pPr>
            <a:r>
              <a:rPr lang="en"/>
              <a:t> </a:t>
            </a:r>
            <a:r>
              <a:rPr lang="en" sz="1200">
                <a:solidFill>
                  <a:srgbClr val="2D3B45"/>
                </a:solidFill>
                <a:highlight>
                  <a:srgbClr val="FFFFFF"/>
                </a:highlight>
                <a:latin typeface="Lato"/>
                <a:ea typeface="Lato"/>
                <a:cs typeface="Lato"/>
                <a:sym typeface="Lato"/>
              </a:rPr>
              <a:t>The Articles of Confederation</a:t>
            </a:r>
            <a:endParaRPr sz="1200">
              <a:solidFill>
                <a:srgbClr val="2D3B45"/>
              </a:solidFill>
              <a:highlight>
                <a:srgbClr val="FFFFFF"/>
              </a:highlight>
              <a:latin typeface="Lato"/>
              <a:ea typeface="Lato"/>
              <a:cs typeface="Lato"/>
              <a:sym typeface="Lato"/>
            </a:endParaRPr>
          </a:p>
          <a:p>
            <a:pPr marL="698500" lvl="0" indent="-304800" algn="l" rtl="0">
              <a:spcBef>
                <a:spcPts val="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5"/>
              </a:rPr>
              <a:t>Document</a:t>
            </a:r>
            <a:endParaRPr sz="1200" u="sng">
              <a:solidFill>
                <a:schemeClr val="accent5"/>
              </a:solidFill>
              <a:highlight>
                <a:srgbClr val="FFFFFF"/>
              </a:highlight>
              <a:latin typeface="Lato"/>
              <a:ea typeface="Lato"/>
              <a:cs typeface="Lato"/>
              <a:sym typeface="Lato"/>
              <a:hlinkClick r:id="rId5"/>
            </a:endParaRPr>
          </a:p>
          <a:p>
            <a:pPr marL="698500" lvl="0" indent="-304800" algn="l" rtl="0">
              <a:spcBef>
                <a:spcPts val="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6"/>
              </a:rPr>
              <a:t>Video analysis</a:t>
            </a:r>
            <a:endParaRPr sz="1200">
              <a:solidFill>
                <a:srgbClr val="2D3B45"/>
              </a:solidFill>
              <a:highlight>
                <a:srgbClr val="FFFFFF"/>
              </a:highlight>
              <a:latin typeface="Lato"/>
              <a:ea typeface="Lato"/>
              <a:cs typeface="Lato"/>
              <a:sym typeface="Lato"/>
            </a:endParaRPr>
          </a:p>
          <a:p>
            <a:pPr marL="0" lvl="0" indent="0" algn="l" rtl="0">
              <a:spcBef>
                <a:spcPts val="1000"/>
              </a:spcBef>
              <a:spcAft>
                <a:spcPts val="0"/>
              </a:spcAft>
              <a:buNone/>
            </a:pPr>
            <a:r>
              <a:rPr lang="en" sz="1200">
                <a:solidFill>
                  <a:srgbClr val="2D3B45"/>
                </a:solidFill>
                <a:highlight>
                  <a:srgbClr val="FFFFFF"/>
                </a:highlight>
                <a:latin typeface="Lato"/>
                <a:ea typeface="Lato"/>
                <a:cs typeface="Lato"/>
                <a:sym typeface="Lato"/>
              </a:rPr>
              <a:t>The Constitution of the United States</a:t>
            </a:r>
            <a:endParaRPr sz="1200">
              <a:solidFill>
                <a:srgbClr val="2D3B45"/>
              </a:solidFill>
              <a:highlight>
                <a:srgbClr val="FFFFFF"/>
              </a:highlight>
              <a:latin typeface="Lato"/>
              <a:ea typeface="Lato"/>
              <a:cs typeface="Lato"/>
              <a:sym typeface="Lato"/>
            </a:endParaRPr>
          </a:p>
          <a:p>
            <a:pPr marL="698500" lvl="0" indent="-304800" algn="l" rtl="0">
              <a:spcBef>
                <a:spcPts val="90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7"/>
              </a:rPr>
              <a:t>Document </a:t>
            </a:r>
            <a:endParaRPr sz="1200" u="sng">
              <a:solidFill>
                <a:schemeClr val="accent5"/>
              </a:solidFill>
              <a:highlight>
                <a:srgbClr val="FFFFFF"/>
              </a:highlight>
              <a:latin typeface="Lato"/>
              <a:ea typeface="Lato"/>
              <a:cs typeface="Lato"/>
              <a:sym typeface="Lato"/>
              <a:hlinkClick r:id="rId7"/>
            </a:endParaRPr>
          </a:p>
          <a:p>
            <a:pPr marL="698500" lvl="0" indent="-304800" algn="l" rtl="0">
              <a:spcBef>
                <a:spcPts val="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8"/>
              </a:rPr>
              <a:t>PDF</a:t>
            </a:r>
            <a:r>
              <a:rPr lang="en" sz="1200">
                <a:solidFill>
                  <a:srgbClr val="2D3B45"/>
                </a:solidFill>
                <a:highlight>
                  <a:srgbClr val="FFFFFF"/>
                </a:highlight>
                <a:latin typeface="Lato"/>
                <a:ea typeface="Lato"/>
                <a:cs typeface="Lato"/>
                <a:sym typeface="Lato"/>
              </a:rPr>
              <a:t>-Provides explanations next to each section</a:t>
            </a:r>
            <a:endParaRPr sz="1200">
              <a:solidFill>
                <a:srgbClr val="2D3B45"/>
              </a:solidFill>
              <a:highlight>
                <a:srgbClr val="FFFFFF"/>
              </a:highlight>
              <a:latin typeface="Lato"/>
              <a:ea typeface="Lato"/>
              <a:cs typeface="Lato"/>
              <a:sym typeface="Lato"/>
            </a:endParaRPr>
          </a:p>
          <a:p>
            <a:pPr marL="698500" lvl="0" indent="-304800" algn="l" rtl="0">
              <a:spcBef>
                <a:spcPts val="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9"/>
              </a:rPr>
              <a:t>Video analysis</a:t>
            </a:r>
            <a:endParaRPr sz="1200" u="sng">
              <a:solidFill>
                <a:schemeClr val="accent5"/>
              </a:solidFill>
              <a:highlight>
                <a:srgbClr val="FFFFFF"/>
              </a:highlight>
              <a:latin typeface="Lato"/>
              <a:ea typeface="Lato"/>
              <a:cs typeface="Lato"/>
              <a:sym typeface="Lato"/>
            </a:endParaRPr>
          </a:p>
          <a:p>
            <a:pPr marL="0" lvl="0" indent="0" algn="l" rtl="0">
              <a:spcBef>
                <a:spcPts val="1000"/>
              </a:spcBef>
              <a:spcAft>
                <a:spcPts val="0"/>
              </a:spcAft>
              <a:buNone/>
            </a:pPr>
            <a:endParaRPr sz="1200">
              <a:solidFill>
                <a:srgbClr val="2D3B45"/>
              </a:solidFill>
              <a:highlight>
                <a:srgbClr val="FFFFFF"/>
              </a:highlight>
              <a:latin typeface="Lato"/>
              <a:ea typeface="Lato"/>
              <a:cs typeface="Lato"/>
              <a:sym typeface="Lato"/>
            </a:endParaRPr>
          </a:p>
          <a:p>
            <a:pPr marL="0" lvl="0" indent="0" algn="l" rtl="0">
              <a:spcBef>
                <a:spcPts val="1000"/>
              </a:spcBef>
              <a:spcAft>
                <a:spcPts val="1600"/>
              </a:spcAft>
              <a:buNone/>
            </a:pPr>
            <a:endParaRPr/>
          </a:p>
        </p:txBody>
      </p:sp>
      <p:sp>
        <p:nvSpPr>
          <p:cNvPr id="201" name="Google Shape;201;p27"/>
          <p:cNvSpPr txBox="1"/>
          <p:nvPr/>
        </p:nvSpPr>
        <p:spPr>
          <a:xfrm>
            <a:off x="3246925" y="867125"/>
            <a:ext cx="25854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None/>
            </a:pPr>
            <a:r>
              <a:rPr lang="en" sz="1200">
                <a:solidFill>
                  <a:srgbClr val="2D3B45"/>
                </a:solidFill>
                <a:highlight>
                  <a:srgbClr val="FFFFFF"/>
                </a:highlight>
                <a:latin typeface="Lato"/>
                <a:ea typeface="Lato"/>
                <a:cs typeface="Lato"/>
                <a:sym typeface="Lato"/>
              </a:rPr>
              <a:t>FEDERALIST NO.10 </a:t>
            </a:r>
            <a:endParaRPr sz="1200">
              <a:solidFill>
                <a:srgbClr val="2D3B45"/>
              </a:solidFill>
              <a:highlight>
                <a:srgbClr val="FFFFFF"/>
              </a:highlight>
              <a:latin typeface="Lato"/>
              <a:ea typeface="Lato"/>
              <a:cs typeface="Lato"/>
              <a:sym typeface="Lato"/>
            </a:endParaRPr>
          </a:p>
          <a:p>
            <a:pPr marL="698500" lvl="0" indent="-304800" algn="l" rtl="0">
              <a:lnSpc>
                <a:spcPct val="115000"/>
              </a:lnSpc>
              <a:spcBef>
                <a:spcPts val="90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10"/>
              </a:rPr>
              <a:t>Document</a:t>
            </a:r>
            <a:endParaRPr sz="1200">
              <a:solidFill>
                <a:srgbClr val="2D3B45"/>
              </a:solidFill>
              <a:highlight>
                <a:srgbClr val="FFFFFF"/>
              </a:highlight>
              <a:latin typeface="Lato"/>
              <a:ea typeface="Lato"/>
              <a:cs typeface="Lato"/>
              <a:sym typeface="Lato"/>
            </a:endParaRPr>
          </a:p>
          <a:p>
            <a:pPr marL="698500" lvl="0" indent="-304800" algn="l" rtl="0">
              <a:lnSpc>
                <a:spcPct val="115000"/>
              </a:lnSpc>
              <a:spcBef>
                <a:spcPts val="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11"/>
              </a:rPr>
              <a:t>Video analysis</a:t>
            </a:r>
            <a:endParaRPr sz="1200">
              <a:solidFill>
                <a:srgbClr val="2D3B45"/>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200">
                <a:solidFill>
                  <a:srgbClr val="2D3B45"/>
                </a:solidFill>
                <a:highlight>
                  <a:srgbClr val="FFFFFF"/>
                </a:highlight>
                <a:latin typeface="Lato"/>
                <a:ea typeface="Lato"/>
                <a:cs typeface="Lato"/>
                <a:sym typeface="Lato"/>
              </a:rPr>
              <a:t>Brutus NO. 1 (Anti-Federalist</a:t>
            </a:r>
            <a:endParaRPr sz="1200">
              <a:solidFill>
                <a:srgbClr val="2D3B45"/>
              </a:solidFill>
              <a:highlight>
                <a:srgbClr val="FFFFFF"/>
              </a:highlight>
              <a:latin typeface="Lato"/>
              <a:ea typeface="Lato"/>
              <a:cs typeface="Lato"/>
              <a:sym typeface="Lato"/>
            </a:endParaRPr>
          </a:p>
          <a:p>
            <a:pPr marL="698500" lvl="0" indent="-304800" algn="l" rtl="0">
              <a:lnSpc>
                <a:spcPct val="115000"/>
              </a:lnSpc>
              <a:spcBef>
                <a:spcPts val="90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12"/>
              </a:rPr>
              <a:t>Document</a:t>
            </a:r>
            <a:endParaRPr sz="1200">
              <a:solidFill>
                <a:srgbClr val="2D3B45"/>
              </a:solidFill>
              <a:highlight>
                <a:srgbClr val="FFFFFF"/>
              </a:highlight>
              <a:latin typeface="Lato"/>
              <a:ea typeface="Lato"/>
              <a:cs typeface="Lato"/>
              <a:sym typeface="Lato"/>
            </a:endParaRPr>
          </a:p>
          <a:p>
            <a:pPr marL="698500" lvl="0" indent="-304800" algn="l" rtl="0">
              <a:lnSpc>
                <a:spcPct val="115000"/>
              </a:lnSpc>
              <a:spcBef>
                <a:spcPts val="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13"/>
              </a:rPr>
              <a:t>Video analysis</a:t>
            </a:r>
            <a:endParaRPr sz="1200">
              <a:solidFill>
                <a:srgbClr val="2D3B45"/>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200">
                <a:solidFill>
                  <a:srgbClr val="2D3B45"/>
                </a:solidFill>
                <a:highlight>
                  <a:srgbClr val="FFFFFF"/>
                </a:highlight>
                <a:latin typeface="Lato"/>
                <a:ea typeface="Lato"/>
                <a:cs typeface="Lato"/>
                <a:sym typeface="Lato"/>
              </a:rPr>
              <a:t>Federalist No.51</a:t>
            </a:r>
            <a:endParaRPr sz="1200">
              <a:solidFill>
                <a:srgbClr val="2D3B45"/>
              </a:solidFill>
              <a:highlight>
                <a:srgbClr val="FFFFFF"/>
              </a:highlight>
              <a:latin typeface="Lato"/>
              <a:ea typeface="Lato"/>
              <a:cs typeface="Lato"/>
              <a:sym typeface="Lato"/>
            </a:endParaRPr>
          </a:p>
          <a:p>
            <a:pPr marL="698500" lvl="0" indent="-304800" algn="l" rtl="0">
              <a:lnSpc>
                <a:spcPct val="115000"/>
              </a:lnSpc>
              <a:spcBef>
                <a:spcPts val="90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14"/>
              </a:rPr>
              <a:t>Document</a:t>
            </a:r>
            <a:endParaRPr sz="1200">
              <a:solidFill>
                <a:srgbClr val="2D3B45"/>
              </a:solidFill>
              <a:highlight>
                <a:srgbClr val="FFFFFF"/>
              </a:highlight>
              <a:latin typeface="Lato"/>
              <a:ea typeface="Lato"/>
              <a:cs typeface="Lato"/>
              <a:sym typeface="Lato"/>
            </a:endParaRPr>
          </a:p>
          <a:p>
            <a:pPr marL="698500" lvl="0" indent="-304800" algn="l" rtl="0">
              <a:lnSpc>
                <a:spcPct val="115000"/>
              </a:lnSpc>
              <a:spcBef>
                <a:spcPts val="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15"/>
              </a:rPr>
              <a:t>Video analysis</a:t>
            </a:r>
            <a:endParaRPr sz="1200" u="sng">
              <a:solidFill>
                <a:schemeClr val="accent5"/>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endParaRPr sz="1200">
              <a:solidFill>
                <a:srgbClr val="2D3B45"/>
              </a:solidFill>
              <a:highlight>
                <a:srgbClr val="FFFFFF"/>
              </a:highlight>
              <a:latin typeface="Lato"/>
              <a:ea typeface="Lato"/>
              <a:cs typeface="Lato"/>
              <a:sym typeface="Lato"/>
            </a:endParaRPr>
          </a:p>
          <a:p>
            <a:pPr marL="0" lvl="0" indent="0" algn="l" rtl="0">
              <a:lnSpc>
                <a:spcPct val="115000"/>
              </a:lnSpc>
              <a:spcBef>
                <a:spcPts val="1000"/>
              </a:spcBef>
              <a:spcAft>
                <a:spcPts val="1000"/>
              </a:spcAft>
              <a:buNone/>
            </a:pPr>
            <a:endParaRPr sz="1200" u="sng">
              <a:solidFill>
                <a:schemeClr val="hlink"/>
              </a:solidFill>
              <a:highlight>
                <a:srgbClr val="FFFFFF"/>
              </a:highlight>
              <a:latin typeface="Lato"/>
              <a:ea typeface="Lato"/>
              <a:cs typeface="Lato"/>
              <a:sym typeface="Lato"/>
            </a:endParaRPr>
          </a:p>
        </p:txBody>
      </p:sp>
      <p:sp>
        <p:nvSpPr>
          <p:cNvPr id="202" name="Google Shape;202;p27"/>
          <p:cNvSpPr txBox="1"/>
          <p:nvPr/>
        </p:nvSpPr>
        <p:spPr>
          <a:xfrm>
            <a:off x="5832300" y="824338"/>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None/>
            </a:pPr>
            <a:r>
              <a:rPr lang="en" sz="1200">
                <a:solidFill>
                  <a:srgbClr val="2D3B45"/>
                </a:solidFill>
                <a:highlight>
                  <a:srgbClr val="FFFFFF"/>
                </a:highlight>
                <a:latin typeface="Lato"/>
                <a:ea typeface="Lato"/>
                <a:cs typeface="Lato"/>
                <a:sym typeface="Lato"/>
              </a:rPr>
              <a:t>Federalist No.70</a:t>
            </a:r>
            <a:endParaRPr sz="1200">
              <a:solidFill>
                <a:srgbClr val="2D3B45"/>
              </a:solidFill>
              <a:highlight>
                <a:srgbClr val="FFFFFF"/>
              </a:highlight>
              <a:latin typeface="Lato"/>
              <a:ea typeface="Lato"/>
              <a:cs typeface="Lato"/>
              <a:sym typeface="Lato"/>
            </a:endParaRPr>
          </a:p>
          <a:p>
            <a:pPr marL="698500" lvl="0" indent="-304800" algn="l" rtl="0">
              <a:lnSpc>
                <a:spcPct val="115000"/>
              </a:lnSpc>
              <a:spcBef>
                <a:spcPts val="90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16"/>
              </a:rPr>
              <a:t>Document</a:t>
            </a:r>
            <a:endParaRPr sz="1200" u="sng">
              <a:solidFill>
                <a:schemeClr val="accent5"/>
              </a:solidFill>
              <a:highlight>
                <a:srgbClr val="FFFFFF"/>
              </a:highlight>
              <a:latin typeface="Lato"/>
              <a:ea typeface="Lato"/>
              <a:cs typeface="Lato"/>
              <a:sym typeface="Lato"/>
              <a:hlinkClick r:id="rId16"/>
            </a:endParaRPr>
          </a:p>
          <a:p>
            <a:pPr marL="698500" lvl="0" indent="-304800" algn="l" rtl="0">
              <a:lnSpc>
                <a:spcPct val="115000"/>
              </a:lnSpc>
              <a:spcBef>
                <a:spcPts val="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17"/>
              </a:rPr>
              <a:t>Video analysis</a:t>
            </a:r>
            <a:endParaRPr sz="1200">
              <a:solidFill>
                <a:srgbClr val="2D3B45"/>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200">
                <a:solidFill>
                  <a:srgbClr val="2D3B45"/>
                </a:solidFill>
                <a:highlight>
                  <a:srgbClr val="FFFFFF"/>
                </a:highlight>
                <a:latin typeface="Lato"/>
                <a:ea typeface="Lato"/>
                <a:cs typeface="Lato"/>
                <a:sym typeface="Lato"/>
              </a:rPr>
              <a:t>Federalist No.78</a:t>
            </a:r>
            <a:endParaRPr sz="1200">
              <a:solidFill>
                <a:srgbClr val="2D3B45"/>
              </a:solidFill>
              <a:highlight>
                <a:srgbClr val="FFFFFF"/>
              </a:highlight>
              <a:latin typeface="Lato"/>
              <a:ea typeface="Lato"/>
              <a:cs typeface="Lato"/>
              <a:sym typeface="Lato"/>
            </a:endParaRPr>
          </a:p>
          <a:p>
            <a:pPr marL="698500" lvl="0" indent="-304800" algn="l" rtl="0">
              <a:lnSpc>
                <a:spcPct val="115000"/>
              </a:lnSpc>
              <a:spcBef>
                <a:spcPts val="90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18"/>
              </a:rPr>
              <a:t>Document</a:t>
            </a:r>
            <a:endParaRPr sz="1200" u="sng">
              <a:solidFill>
                <a:schemeClr val="accent5"/>
              </a:solidFill>
              <a:highlight>
                <a:srgbClr val="FFFFFF"/>
              </a:highlight>
              <a:latin typeface="Lato"/>
              <a:ea typeface="Lato"/>
              <a:cs typeface="Lato"/>
              <a:sym typeface="Lato"/>
              <a:hlinkClick r:id="rId18"/>
            </a:endParaRPr>
          </a:p>
          <a:p>
            <a:pPr marL="685800" marR="0" lvl="0" indent="-304800" algn="l" rtl="0">
              <a:lnSpc>
                <a:spcPct val="115000"/>
              </a:lnSpc>
              <a:spcBef>
                <a:spcPts val="0"/>
              </a:spcBef>
              <a:spcAft>
                <a:spcPts val="0"/>
              </a:spcAft>
              <a:buClr>
                <a:srgbClr val="2D3B45"/>
              </a:buClr>
              <a:buSzPts val="1200"/>
              <a:buFont typeface="Lato"/>
              <a:buChar char="●"/>
            </a:pPr>
            <a:r>
              <a:rPr lang="en" sz="1200" u="sng">
                <a:solidFill>
                  <a:schemeClr val="accent5"/>
                </a:solidFill>
                <a:highlight>
                  <a:srgbClr val="FFFFFF"/>
                </a:highlight>
                <a:latin typeface="Lato"/>
                <a:ea typeface="Lato"/>
                <a:cs typeface="Lato"/>
                <a:sym typeface="Lato"/>
                <a:hlinkClick r:id="rId18"/>
              </a:rPr>
              <a:t> </a:t>
            </a:r>
            <a:r>
              <a:rPr lang="en" sz="1200">
                <a:solidFill>
                  <a:srgbClr val="2D3B45"/>
                </a:solidFill>
                <a:highlight>
                  <a:srgbClr val="FFFFFF"/>
                </a:highlight>
                <a:latin typeface="Lato"/>
                <a:ea typeface="Lato"/>
                <a:cs typeface="Lato"/>
                <a:sym typeface="Lato"/>
              </a:rPr>
              <a:t>Video analysis-</a:t>
            </a:r>
            <a:r>
              <a:rPr lang="en" sz="1200" u="sng">
                <a:solidFill>
                  <a:schemeClr val="accent5"/>
                </a:solidFill>
                <a:highlight>
                  <a:srgbClr val="FFFFFF"/>
                </a:highlight>
                <a:latin typeface="Lato"/>
                <a:ea typeface="Lato"/>
                <a:cs typeface="Lato"/>
                <a:sym typeface="Lato"/>
                <a:hlinkClick r:id="rId19"/>
              </a:rPr>
              <a:t>Paper</a:t>
            </a:r>
            <a:r>
              <a:rPr lang="en" sz="1200">
                <a:solidFill>
                  <a:srgbClr val="2D3B45"/>
                </a:solidFill>
                <a:highlight>
                  <a:srgbClr val="FFFFFF"/>
                </a:highlight>
                <a:latin typeface="Lato"/>
                <a:ea typeface="Lato"/>
                <a:cs typeface="Lato"/>
                <a:sym typeface="Lato"/>
              </a:rPr>
              <a:t>; </a:t>
            </a:r>
            <a:r>
              <a:rPr lang="en" sz="1200" u="sng">
                <a:solidFill>
                  <a:schemeClr val="accent5"/>
                </a:solidFill>
                <a:highlight>
                  <a:srgbClr val="FFFFFF"/>
                </a:highlight>
                <a:latin typeface="Lato"/>
                <a:ea typeface="Lato"/>
                <a:cs typeface="Lato"/>
                <a:sym typeface="Lato"/>
                <a:hlinkClick r:id="rId20"/>
              </a:rPr>
              <a:t>Article III</a:t>
            </a:r>
            <a:endParaRPr sz="1200">
              <a:solidFill>
                <a:srgbClr val="2D3B45"/>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1200">
                <a:solidFill>
                  <a:srgbClr val="2D3B45"/>
                </a:solidFill>
                <a:highlight>
                  <a:srgbClr val="FFFFFF"/>
                </a:highlight>
                <a:latin typeface="Lato"/>
                <a:ea typeface="Lato"/>
                <a:cs typeface="Lato"/>
                <a:sym typeface="Lato"/>
              </a:rPr>
              <a:t>"Letter from a Birmingham Jail" (By MLK)</a:t>
            </a:r>
            <a:endParaRPr sz="1200">
              <a:solidFill>
                <a:srgbClr val="2D3B45"/>
              </a:solidFill>
              <a:highlight>
                <a:srgbClr val="FFFFFF"/>
              </a:highlight>
              <a:latin typeface="Lato"/>
              <a:ea typeface="Lato"/>
              <a:cs typeface="Lato"/>
              <a:sym typeface="Lato"/>
            </a:endParaRPr>
          </a:p>
          <a:p>
            <a:pPr marL="698500" lvl="0" indent="-304800" algn="l" rtl="0">
              <a:lnSpc>
                <a:spcPct val="115000"/>
              </a:lnSpc>
              <a:spcBef>
                <a:spcPts val="900"/>
              </a:spcBef>
              <a:spcAft>
                <a:spcPts val="0"/>
              </a:spcAft>
              <a:buClr>
                <a:srgbClr val="2D3B45"/>
              </a:buClr>
              <a:buSzPts val="1200"/>
              <a:buFont typeface="Lato"/>
              <a:buChar char="●"/>
            </a:pPr>
            <a:r>
              <a:rPr lang="en" sz="1200" u="sng">
                <a:solidFill>
                  <a:schemeClr val="hlink"/>
                </a:solidFill>
                <a:highlight>
                  <a:srgbClr val="FFFFFF"/>
                </a:highlight>
                <a:latin typeface="Lato"/>
                <a:ea typeface="Lato"/>
                <a:cs typeface="Lato"/>
                <a:sym typeface="Lato"/>
                <a:hlinkClick r:id="rId21"/>
              </a:rPr>
              <a:t>Document </a:t>
            </a:r>
            <a:endParaRPr sz="1200" u="sng">
              <a:solidFill>
                <a:schemeClr val="hlink"/>
              </a:solidFill>
              <a:highlight>
                <a:srgbClr val="FFFFFF"/>
              </a:highlight>
              <a:latin typeface="Lato"/>
              <a:ea typeface="Lato"/>
              <a:cs typeface="Lato"/>
              <a:sym typeface="Lato"/>
              <a:hlinkClick r:id="rId21"/>
            </a:endParaRPr>
          </a:p>
          <a:p>
            <a:pPr marL="685800" marR="0" lvl="0" indent="-304800" algn="l" rtl="0">
              <a:lnSpc>
                <a:spcPct val="115000"/>
              </a:lnSpc>
              <a:spcBef>
                <a:spcPts val="0"/>
              </a:spcBef>
              <a:spcAft>
                <a:spcPts val="0"/>
              </a:spcAft>
              <a:buClr>
                <a:srgbClr val="2D3B45"/>
              </a:buClr>
              <a:buSzPts val="1200"/>
              <a:buFont typeface="Lato"/>
              <a:buChar char="●"/>
            </a:pPr>
            <a:r>
              <a:rPr lang="en" sz="1200" u="sng">
                <a:solidFill>
                  <a:schemeClr val="hlink"/>
                </a:solidFill>
                <a:highlight>
                  <a:srgbClr val="FFFFFF"/>
                </a:highlight>
                <a:latin typeface="Lato"/>
                <a:ea typeface="Lato"/>
                <a:cs typeface="Lato"/>
                <a:sym typeface="Lato"/>
                <a:hlinkClick r:id="rId21"/>
              </a:rPr>
              <a:t> </a:t>
            </a:r>
            <a:r>
              <a:rPr lang="en" sz="1200" u="sng">
                <a:solidFill>
                  <a:schemeClr val="hlink"/>
                </a:solidFill>
                <a:highlight>
                  <a:srgbClr val="FFFFFF"/>
                </a:highlight>
                <a:latin typeface="Lato"/>
                <a:ea typeface="Lato"/>
                <a:cs typeface="Lato"/>
                <a:sym typeface="Lato"/>
                <a:hlinkClick r:id="rId22"/>
              </a:rPr>
              <a:t>Video analysis</a:t>
            </a:r>
            <a:endParaRPr sz="1200" u="sng">
              <a:solidFill>
                <a:schemeClr val="hlink"/>
              </a:solidFill>
              <a:highlight>
                <a:srgbClr val="FFFFFF"/>
              </a:highlight>
              <a:latin typeface="Lato"/>
              <a:ea typeface="Lato"/>
              <a:cs typeface="Lato"/>
              <a:sym typeface="Lato"/>
            </a:endParaRPr>
          </a:p>
        </p:txBody>
      </p:sp>
      <p:sp>
        <p:nvSpPr>
          <p:cNvPr id="203" name="Google Shape;203;p27"/>
          <p:cNvSpPr txBox="1"/>
          <p:nvPr/>
        </p:nvSpPr>
        <p:spPr>
          <a:xfrm>
            <a:off x="5877950" y="447820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900"/>
              </a:spcAft>
              <a:buNone/>
            </a:pPr>
            <a:r>
              <a:rPr lang="en" sz="1200">
                <a:solidFill>
                  <a:srgbClr val="2D3B45"/>
                </a:solidFill>
                <a:highlight>
                  <a:srgbClr val="FFFFFF"/>
                </a:highlight>
                <a:latin typeface="Lato"/>
                <a:ea typeface="Lato"/>
                <a:cs typeface="Lato"/>
                <a:sym typeface="Lato"/>
              </a:rPr>
              <a:t> </a:t>
            </a:r>
            <a:endParaRPr sz="1200">
              <a:solidFill>
                <a:srgbClr val="2D3B45"/>
              </a:solidFill>
              <a:highlight>
                <a:srgbClr val="FFFFFF"/>
              </a:highlight>
              <a:latin typeface="Lato"/>
              <a:ea typeface="Lato"/>
              <a:cs typeface="Lato"/>
              <a:sym typeface="Lato"/>
            </a:endParaRPr>
          </a:p>
        </p:txBody>
      </p:sp>
      <p:sp>
        <p:nvSpPr>
          <p:cNvPr id="204" name="Google Shape;204;p27"/>
          <p:cNvSpPr txBox="1"/>
          <p:nvPr/>
        </p:nvSpPr>
        <p:spPr>
          <a:xfrm>
            <a:off x="3204950" y="4068100"/>
            <a:ext cx="5313300" cy="7782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HELPFUL DOCUMENT (all docs): </a:t>
            </a:r>
            <a:endParaRPr>
              <a:latin typeface="Open Sans"/>
              <a:ea typeface="Open Sans"/>
              <a:cs typeface="Open Sans"/>
              <a:sym typeface="Open Sans"/>
            </a:endParaRPr>
          </a:p>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23"/>
              </a:rPr>
              <a:t>https://docs.google.com/document/d/1zxn7a20RmiqxkQXgx1c_F7NUVirQmEDHwDtn0cwLRAA/edit?usp=sharing</a:t>
            </a:r>
            <a:r>
              <a:rPr lang="en">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8" descr="Don't worry, I'll show you everything you need to know about how to write the all new corona exam argument essay. Good news: It's easier than the regular one!!&#10;Check out the AP Gov Student Ultimate Review Packet https://acdcecon.thinkific.com/courses/AP-government-urp &#10;Preview Unit 1 for Free!! Includes Study Guides, Full-length Practice Test, Essential Questions, Required Cases Guide, Annotated Required Docs, Multiple Choice Practice Questions, and Exclusive Videos! Everything you need to ace the AP Exam!!!!" title="AP Gov--How to Write the 2020 Coronavirus Argument Essay">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title"/>
          </p:nvPr>
        </p:nvSpPr>
        <p:spPr>
          <a:xfrm>
            <a:off x="4612450" y="445025"/>
            <a:ext cx="42198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Graphic Organizer</a:t>
            </a:r>
            <a:endParaRPr/>
          </a:p>
        </p:txBody>
      </p:sp>
      <p:sp>
        <p:nvSpPr>
          <p:cNvPr id="215" name="Google Shape;215;p29"/>
          <p:cNvSpPr txBox="1">
            <a:spLocks noGrp="1"/>
          </p:cNvSpPr>
          <p:nvPr>
            <p:ph type="body" idx="1"/>
          </p:nvPr>
        </p:nvSpPr>
        <p:spPr>
          <a:xfrm>
            <a:off x="4445550" y="1266325"/>
            <a:ext cx="4386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link to the graphic organizer: </a:t>
            </a:r>
            <a:endParaRPr/>
          </a:p>
          <a:p>
            <a:pPr marL="0" lvl="0" indent="0" algn="l" rtl="0">
              <a:lnSpc>
                <a:spcPct val="100000"/>
              </a:lnSpc>
              <a:spcBef>
                <a:spcPts val="1600"/>
              </a:spcBef>
              <a:spcAft>
                <a:spcPts val="0"/>
              </a:spcAft>
              <a:buNone/>
            </a:pPr>
            <a:r>
              <a:rPr lang="en" sz="1100" u="sng">
                <a:solidFill>
                  <a:schemeClr val="accent5"/>
                </a:solidFill>
                <a:latin typeface="Arial"/>
                <a:ea typeface="Arial"/>
                <a:cs typeface="Arial"/>
                <a:sym typeface="Arial"/>
                <a:hlinkClick r:id="rId3"/>
              </a:rPr>
              <a:t>https://docs.google.com/drawings/d/1gX_FTwoaZgi1DfqiCQ5XvXJ75q1h1nPDb-_kMQRavbc/edit?usp=sharing</a:t>
            </a:r>
            <a:endParaRPr/>
          </a:p>
        </p:txBody>
      </p:sp>
      <p:pic>
        <p:nvPicPr>
          <p:cNvPr id="216" name="Google Shape;216;p29"/>
          <p:cNvPicPr preferRelativeResize="0"/>
          <p:nvPr/>
        </p:nvPicPr>
        <p:blipFill>
          <a:blip r:embed="rId4">
            <a:alphaModFix/>
          </a:blip>
          <a:stretch>
            <a:fillRect/>
          </a:stretch>
        </p:blipFill>
        <p:spPr>
          <a:xfrm>
            <a:off x="7" y="0"/>
            <a:ext cx="3888486"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a:spLocks noGrp="1"/>
          </p:cNvSpPr>
          <p:nvPr>
            <p:ph type="title"/>
          </p:nvPr>
        </p:nvSpPr>
        <p:spPr>
          <a:xfrm>
            <a:off x="239450" y="83450"/>
            <a:ext cx="8638500" cy="83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Argumentative Practice FRQ- Unit 1</a:t>
            </a:r>
            <a:endParaRPr/>
          </a:p>
        </p:txBody>
      </p:sp>
      <p:sp>
        <p:nvSpPr>
          <p:cNvPr id="222" name="Google Shape;222;p30"/>
          <p:cNvSpPr txBox="1">
            <a:spLocks noGrp="1"/>
          </p:cNvSpPr>
          <p:nvPr>
            <p:ph type="body" idx="1"/>
          </p:nvPr>
        </p:nvSpPr>
        <p:spPr>
          <a:xfrm>
            <a:off x="328250" y="914450"/>
            <a:ext cx="8638500" cy="402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33333"/>
                </a:solidFill>
                <a:highlight>
                  <a:srgbClr val="FFFFFF"/>
                </a:highlight>
                <a:latin typeface="Roboto"/>
                <a:ea typeface="Roboto"/>
                <a:cs typeface="Roboto"/>
                <a:sym typeface="Roboto"/>
              </a:rPr>
              <a:t>The framers believed that a constitution was necessary to create a stable political system that would protect individual rights. However, understanding the need for political change, they included a process to amend the constitution. Develop an argument that takes a position on whether the process to amend the United States Constitution should be simplified.</a:t>
            </a:r>
            <a:endParaRPr sz="1050">
              <a:solidFill>
                <a:srgbClr val="333333"/>
              </a:solidFill>
              <a:highlight>
                <a:srgbClr val="FFFFFF"/>
              </a:highlight>
              <a:latin typeface="Roboto"/>
              <a:ea typeface="Roboto"/>
              <a:cs typeface="Roboto"/>
              <a:sym typeface="Roboto"/>
            </a:endParaRPr>
          </a:p>
          <a:p>
            <a:pPr marL="0" lvl="0" indent="0" algn="l" rtl="0">
              <a:spcBef>
                <a:spcPts val="1100"/>
              </a:spcBef>
              <a:spcAft>
                <a:spcPts val="0"/>
              </a:spcAft>
              <a:buNone/>
            </a:pPr>
            <a:r>
              <a:rPr lang="en" sz="1050">
                <a:solidFill>
                  <a:srgbClr val="333333"/>
                </a:solidFill>
                <a:highlight>
                  <a:srgbClr val="FFFFFF"/>
                </a:highlight>
                <a:latin typeface="Roboto"/>
                <a:ea typeface="Roboto"/>
                <a:cs typeface="Roboto"/>
                <a:sym typeface="Roboto"/>
              </a:rPr>
              <a:t>Use at least one piece of evidence from one of the following foundational documents:</a:t>
            </a:r>
            <a:endParaRPr sz="1050">
              <a:solidFill>
                <a:srgbClr val="333333"/>
              </a:solidFill>
              <a:highlight>
                <a:srgbClr val="FFFFFF"/>
              </a:highlight>
              <a:latin typeface="Roboto"/>
              <a:ea typeface="Roboto"/>
              <a:cs typeface="Roboto"/>
              <a:sym typeface="Roboto"/>
            </a:endParaRPr>
          </a:p>
          <a:p>
            <a:pPr marL="457200" lvl="0" indent="-295275" algn="l" rtl="0">
              <a:spcBef>
                <a:spcPts val="1100"/>
              </a:spcBef>
              <a:spcAft>
                <a:spcPts val="0"/>
              </a:spcAft>
              <a:buClr>
                <a:srgbClr val="333333"/>
              </a:buClr>
              <a:buSzPts val="1050"/>
              <a:buFont typeface="Roboto"/>
              <a:buChar char="●"/>
            </a:pPr>
            <a:r>
              <a:rPr lang="en" sz="1050" i="1">
                <a:solidFill>
                  <a:srgbClr val="333333"/>
                </a:solidFill>
                <a:highlight>
                  <a:srgbClr val="FFFFFF"/>
                </a:highlight>
                <a:latin typeface="Roboto"/>
                <a:ea typeface="Roboto"/>
                <a:cs typeface="Roboto"/>
                <a:sym typeface="Roboto"/>
              </a:rPr>
              <a:t>The Federalist</a:t>
            </a:r>
            <a:r>
              <a:rPr lang="en" sz="1050">
                <a:solidFill>
                  <a:srgbClr val="333333"/>
                </a:solidFill>
                <a:highlight>
                  <a:srgbClr val="FFFFFF"/>
                </a:highlight>
                <a:latin typeface="Roboto"/>
                <a:ea typeface="Roboto"/>
                <a:cs typeface="Roboto"/>
                <a:sym typeface="Roboto"/>
              </a:rPr>
              <a:t> 10</a:t>
            </a:r>
            <a:endParaRPr sz="1050">
              <a:solidFill>
                <a:srgbClr val="333333"/>
              </a:solidFill>
              <a:highlight>
                <a:srgbClr val="FFFFFF"/>
              </a:highlight>
              <a:latin typeface="Roboto"/>
              <a:ea typeface="Roboto"/>
              <a:cs typeface="Roboto"/>
              <a:sym typeface="Roboto"/>
            </a:endParaRPr>
          </a:p>
          <a:p>
            <a:pPr marL="457200" lvl="0" indent="-295275" algn="l" rtl="0">
              <a:spcBef>
                <a:spcPts val="0"/>
              </a:spcBef>
              <a:spcAft>
                <a:spcPts val="0"/>
              </a:spcAft>
              <a:buClr>
                <a:srgbClr val="333333"/>
              </a:buClr>
              <a:buSzPts val="1050"/>
              <a:buFont typeface="Roboto"/>
              <a:buChar char="●"/>
            </a:pPr>
            <a:r>
              <a:rPr lang="en" sz="1050">
                <a:solidFill>
                  <a:srgbClr val="333333"/>
                </a:solidFill>
                <a:highlight>
                  <a:srgbClr val="FFFFFF"/>
                </a:highlight>
                <a:latin typeface="Roboto"/>
                <a:ea typeface="Roboto"/>
                <a:cs typeface="Roboto"/>
                <a:sym typeface="Roboto"/>
              </a:rPr>
              <a:t>Brutus 1</a:t>
            </a:r>
            <a:endParaRPr sz="1050">
              <a:solidFill>
                <a:srgbClr val="333333"/>
              </a:solidFill>
              <a:highlight>
                <a:srgbClr val="FFFFFF"/>
              </a:highlight>
              <a:latin typeface="Roboto"/>
              <a:ea typeface="Roboto"/>
              <a:cs typeface="Roboto"/>
              <a:sym typeface="Roboto"/>
            </a:endParaRPr>
          </a:p>
          <a:p>
            <a:pPr marL="457200" lvl="0" indent="-295275" algn="l" rtl="0">
              <a:spcBef>
                <a:spcPts val="0"/>
              </a:spcBef>
              <a:spcAft>
                <a:spcPts val="0"/>
              </a:spcAft>
              <a:buClr>
                <a:srgbClr val="333333"/>
              </a:buClr>
              <a:buSzPts val="1050"/>
              <a:buFont typeface="Roboto"/>
              <a:buChar char="●"/>
            </a:pPr>
            <a:r>
              <a:rPr lang="en" sz="1050">
                <a:solidFill>
                  <a:srgbClr val="333333"/>
                </a:solidFill>
                <a:highlight>
                  <a:srgbClr val="FFFFFF"/>
                </a:highlight>
                <a:latin typeface="Roboto"/>
                <a:ea typeface="Roboto"/>
                <a:cs typeface="Roboto"/>
                <a:sym typeface="Roboto"/>
              </a:rPr>
              <a:t>Article V of the United States Constitution</a:t>
            </a:r>
            <a:endParaRPr sz="1050">
              <a:solidFill>
                <a:srgbClr val="333333"/>
              </a:solidFill>
              <a:highlight>
                <a:srgbClr val="FFFFFF"/>
              </a:highlight>
              <a:latin typeface="Roboto"/>
              <a:ea typeface="Roboto"/>
              <a:cs typeface="Roboto"/>
              <a:sym typeface="Roboto"/>
            </a:endParaRPr>
          </a:p>
          <a:p>
            <a:pPr marL="0" lvl="0" indent="0" algn="l" rtl="0">
              <a:spcBef>
                <a:spcPts val="2200"/>
              </a:spcBef>
              <a:spcAft>
                <a:spcPts val="0"/>
              </a:spcAft>
              <a:buNone/>
            </a:pPr>
            <a:r>
              <a:rPr lang="en" sz="1050">
                <a:solidFill>
                  <a:srgbClr val="333333"/>
                </a:solidFill>
                <a:highlight>
                  <a:srgbClr val="FFFFFF"/>
                </a:highlight>
                <a:latin typeface="Roboto"/>
                <a:ea typeface="Roboto"/>
                <a:cs typeface="Roboto"/>
                <a:sym typeface="Roboto"/>
              </a:rPr>
              <a:t>In your essay, you must:</a:t>
            </a:r>
            <a:endParaRPr sz="1050">
              <a:solidFill>
                <a:srgbClr val="333333"/>
              </a:solidFill>
              <a:highlight>
                <a:srgbClr val="FFFFFF"/>
              </a:highlight>
              <a:latin typeface="Roboto"/>
              <a:ea typeface="Roboto"/>
              <a:cs typeface="Roboto"/>
              <a:sym typeface="Roboto"/>
            </a:endParaRPr>
          </a:p>
          <a:p>
            <a:pPr marL="0" lvl="0" indent="0" algn="l" rtl="0">
              <a:spcBef>
                <a:spcPts val="1100"/>
              </a:spcBef>
              <a:spcAft>
                <a:spcPts val="0"/>
              </a:spcAft>
              <a:buNone/>
            </a:pPr>
            <a:r>
              <a:rPr lang="en" sz="1050">
                <a:solidFill>
                  <a:srgbClr val="333333"/>
                </a:solidFill>
                <a:highlight>
                  <a:srgbClr val="FFFFFF"/>
                </a:highlight>
                <a:latin typeface="Roboto"/>
                <a:ea typeface="Roboto"/>
                <a:cs typeface="Roboto"/>
                <a:sym typeface="Roboto"/>
              </a:rPr>
              <a:t>✓ Respond to the prompt with a defensible claim or thesis that establishes a line of reasoning.</a:t>
            </a:r>
            <a:endParaRPr sz="1050">
              <a:solidFill>
                <a:srgbClr val="333333"/>
              </a:solidFill>
              <a:highlight>
                <a:srgbClr val="FFFFFF"/>
              </a:highlight>
              <a:latin typeface="Roboto"/>
              <a:ea typeface="Roboto"/>
              <a:cs typeface="Roboto"/>
              <a:sym typeface="Roboto"/>
            </a:endParaRPr>
          </a:p>
          <a:p>
            <a:pPr marL="0" lvl="0" indent="0" algn="l" rtl="0">
              <a:spcBef>
                <a:spcPts val="1100"/>
              </a:spcBef>
              <a:spcAft>
                <a:spcPts val="0"/>
              </a:spcAft>
              <a:buNone/>
            </a:pPr>
            <a:r>
              <a:rPr lang="en" sz="1050">
                <a:solidFill>
                  <a:srgbClr val="333333"/>
                </a:solidFill>
                <a:highlight>
                  <a:srgbClr val="FFFFFF"/>
                </a:highlight>
                <a:latin typeface="Roboto"/>
                <a:ea typeface="Roboto"/>
                <a:cs typeface="Roboto"/>
                <a:sym typeface="Roboto"/>
              </a:rPr>
              <a:t>✓ Support your claim with at least TWO pieces of specific and relevant evidence.</a:t>
            </a:r>
            <a:endParaRPr sz="1050">
              <a:solidFill>
                <a:srgbClr val="333333"/>
              </a:solidFill>
              <a:highlight>
                <a:srgbClr val="FFFFFF"/>
              </a:highlight>
              <a:latin typeface="Roboto"/>
              <a:ea typeface="Roboto"/>
              <a:cs typeface="Roboto"/>
              <a:sym typeface="Roboto"/>
            </a:endParaRPr>
          </a:p>
          <a:p>
            <a:pPr marL="457200" lvl="0" indent="-295275" algn="l" rtl="0">
              <a:spcBef>
                <a:spcPts val="1100"/>
              </a:spcBef>
              <a:spcAft>
                <a:spcPts val="0"/>
              </a:spcAft>
              <a:buClr>
                <a:srgbClr val="333333"/>
              </a:buClr>
              <a:buSzPts val="1050"/>
              <a:buFont typeface="Roboto"/>
              <a:buChar char="●"/>
            </a:pPr>
            <a:r>
              <a:rPr lang="en" sz="1050">
                <a:solidFill>
                  <a:srgbClr val="333333"/>
                </a:solidFill>
                <a:highlight>
                  <a:srgbClr val="FFFFFF"/>
                </a:highlight>
                <a:latin typeface="Roboto"/>
                <a:ea typeface="Roboto"/>
                <a:cs typeface="Roboto"/>
                <a:sym typeface="Roboto"/>
              </a:rPr>
              <a:t>One piece of evidence must come from one of the foundational documents listed above.</a:t>
            </a:r>
            <a:endParaRPr sz="1050">
              <a:solidFill>
                <a:srgbClr val="333333"/>
              </a:solidFill>
              <a:highlight>
                <a:srgbClr val="FFFFFF"/>
              </a:highlight>
              <a:latin typeface="Roboto"/>
              <a:ea typeface="Roboto"/>
              <a:cs typeface="Roboto"/>
              <a:sym typeface="Roboto"/>
            </a:endParaRPr>
          </a:p>
          <a:p>
            <a:pPr marL="457200" lvl="0" indent="-295275" algn="l" rtl="0">
              <a:spcBef>
                <a:spcPts val="0"/>
              </a:spcBef>
              <a:spcAft>
                <a:spcPts val="0"/>
              </a:spcAft>
              <a:buClr>
                <a:srgbClr val="333333"/>
              </a:buClr>
              <a:buSzPts val="1050"/>
              <a:buFont typeface="Roboto"/>
              <a:buChar char="●"/>
            </a:pPr>
            <a:r>
              <a:rPr lang="en" sz="1050">
                <a:solidFill>
                  <a:srgbClr val="333333"/>
                </a:solidFill>
                <a:highlight>
                  <a:srgbClr val="FFFFFF"/>
                </a:highlight>
                <a:latin typeface="Roboto"/>
                <a:ea typeface="Roboto"/>
                <a:cs typeface="Roboto"/>
                <a:sym typeface="Roboto"/>
              </a:rPr>
              <a:t>A second piece of evidence can come from any other foundational document not used as your first piece of evidence, or it may be from your knowledge of course concepts.</a:t>
            </a:r>
            <a:endParaRPr sz="1050">
              <a:solidFill>
                <a:srgbClr val="333333"/>
              </a:solidFill>
              <a:highlight>
                <a:srgbClr val="FFFFFF"/>
              </a:highlight>
              <a:latin typeface="Roboto"/>
              <a:ea typeface="Roboto"/>
              <a:cs typeface="Roboto"/>
              <a:sym typeface="Roboto"/>
            </a:endParaRPr>
          </a:p>
          <a:p>
            <a:pPr marL="0" lvl="0" indent="0" algn="l" rtl="0">
              <a:spcBef>
                <a:spcPts val="900"/>
              </a:spcBef>
              <a:spcAft>
                <a:spcPts val="900"/>
              </a:spcAft>
              <a:buNone/>
            </a:pPr>
            <a:r>
              <a:rPr lang="en"/>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title"/>
          </p:nvPr>
        </p:nvSpPr>
        <p:spPr>
          <a:xfrm>
            <a:off x="239450" y="83450"/>
            <a:ext cx="8638500" cy="83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Argumentative Practice FRQ- Unit 1</a:t>
            </a:r>
            <a:endParaRPr/>
          </a:p>
        </p:txBody>
      </p:sp>
      <p:sp>
        <p:nvSpPr>
          <p:cNvPr id="228" name="Google Shape;228;p31"/>
          <p:cNvSpPr txBox="1"/>
          <p:nvPr/>
        </p:nvSpPr>
        <p:spPr>
          <a:xfrm>
            <a:off x="304800" y="793600"/>
            <a:ext cx="8512500" cy="3983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333333"/>
                </a:solidFill>
                <a:highlight>
                  <a:srgbClr val="FFFFFF"/>
                </a:highlight>
                <a:latin typeface="Roboto"/>
                <a:ea typeface="Roboto"/>
                <a:cs typeface="Roboto"/>
                <a:sym typeface="Roboto"/>
              </a:rPr>
              <a:t>The United States Constitution establishes a federal system of government. Under federalism, policy making is shared between national and state governments. Over time, the powers of the national government have increased relative to those of the state governments.</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a:solidFill>
                  <a:srgbClr val="333333"/>
                </a:solidFill>
                <a:highlight>
                  <a:srgbClr val="FFFFFF"/>
                </a:highlight>
                <a:latin typeface="Roboto"/>
                <a:ea typeface="Roboto"/>
                <a:cs typeface="Roboto"/>
                <a:sym typeface="Roboto"/>
              </a:rPr>
              <a:t>Develop an argument about whether the expanded powers of the national government benefits or hinders policy making.</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a:solidFill>
                  <a:srgbClr val="333333"/>
                </a:solidFill>
                <a:highlight>
                  <a:srgbClr val="FFFFFF"/>
                </a:highlight>
                <a:latin typeface="Roboto"/>
                <a:ea typeface="Roboto"/>
                <a:cs typeface="Roboto"/>
                <a:sym typeface="Roboto"/>
              </a:rPr>
              <a:t>Use at least one piece of evidence from one of the following foundational documents:</a:t>
            </a:r>
            <a:endParaRPr>
              <a:solidFill>
                <a:srgbClr val="333333"/>
              </a:solidFill>
              <a:highlight>
                <a:srgbClr val="FFFFFF"/>
              </a:highlight>
              <a:latin typeface="Roboto"/>
              <a:ea typeface="Roboto"/>
              <a:cs typeface="Roboto"/>
              <a:sym typeface="Roboto"/>
            </a:endParaRPr>
          </a:p>
          <a:p>
            <a:pPr marL="457200" lvl="0" indent="-317500" algn="l" rtl="0">
              <a:lnSpc>
                <a:spcPct val="115000"/>
              </a:lnSpc>
              <a:spcBef>
                <a:spcPts val="110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The Articles of Confederation</a:t>
            </a:r>
            <a:endParaRPr>
              <a:solidFill>
                <a:srgbClr val="333333"/>
              </a:solidFill>
              <a:highlight>
                <a:srgbClr val="FFFFFF"/>
              </a:highlight>
              <a:latin typeface="Roboto"/>
              <a:ea typeface="Roboto"/>
              <a:cs typeface="Roboto"/>
              <a:sym typeface="Roboto"/>
            </a:endParaRPr>
          </a:p>
          <a:p>
            <a:pPr marL="457200" lvl="0" indent="-317500" algn="l" rtl="0">
              <a:lnSpc>
                <a:spcPct val="115000"/>
              </a:lnSpc>
              <a:spcBef>
                <a:spcPts val="0"/>
              </a:spcBef>
              <a:spcAft>
                <a:spcPts val="0"/>
              </a:spcAft>
              <a:buClr>
                <a:srgbClr val="333333"/>
              </a:buClr>
              <a:buSzPts val="1400"/>
              <a:buFont typeface="Roboto"/>
              <a:buChar char="●"/>
            </a:pPr>
            <a:r>
              <a:rPr lang="en" i="1">
                <a:solidFill>
                  <a:srgbClr val="333333"/>
                </a:solidFill>
                <a:highlight>
                  <a:srgbClr val="FFFFFF"/>
                </a:highlight>
                <a:latin typeface="Roboto"/>
                <a:ea typeface="Roboto"/>
                <a:cs typeface="Roboto"/>
                <a:sym typeface="Roboto"/>
              </a:rPr>
              <a:t>Brutus </a:t>
            </a:r>
            <a:r>
              <a:rPr lang="en">
                <a:solidFill>
                  <a:srgbClr val="333333"/>
                </a:solidFill>
                <a:highlight>
                  <a:srgbClr val="FFFFFF"/>
                </a:highlight>
                <a:latin typeface="Roboto"/>
                <a:ea typeface="Roboto"/>
                <a:cs typeface="Roboto"/>
                <a:sym typeface="Roboto"/>
              </a:rPr>
              <a:t>1</a:t>
            </a:r>
            <a:endParaRPr>
              <a:solidFill>
                <a:srgbClr val="333333"/>
              </a:solidFill>
              <a:highlight>
                <a:srgbClr val="FFFFFF"/>
              </a:highlight>
              <a:latin typeface="Roboto"/>
              <a:ea typeface="Roboto"/>
              <a:cs typeface="Roboto"/>
              <a:sym typeface="Roboto"/>
            </a:endParaRPr>
          </a:p>
          <a:p>
            <a:pPr marL="457200" lvl="0" indent="-317500" algn="l" rtl="0">
              <a:lnSpc>
                <a:spcPct val="115000"/>
              </a:lnSpc>
              <a:spcBef>
                <a:spcPts val="0"/>
              </a:spcBef>
              <a:spcAft>
                <a:spcPts val="0"/>
              </a:spcAft>
              <a:buClr>
                <a:srgbClr val="333333"/>
              </a:buClr>
              <a:buSzPts val="1400"/>
              <a:buFont typeface="Roboto"/>
              <a:buChar char="●"/>
            </a:pPr>
            <a:r>
              <a:rPr lang="en" i="1">
                <a:solidFill>
                  <a:srgbClr val="333333"/>
                </a:solidFill>
                <a:highlight>
                  <a:srgbClr val="FFFFFF"/>
                </a:highlight>
                <a:latin typeface="Roboto"/>
                <a:ea typeface="Roboto"/>
                <a:cs typeface="Roboto"/>
                <a:sym typeface="Roboto"/>
              </a:rPr>
              <a:t>The Federalist </a:t>
            </a:r>
            <a:r>
              <a:rPr lang="en">
                <a:solidFill>
                  <a:srgbClr val="333333"/>
                </a:solidFill>
                <a:highlight>
                  <a:srgbClr val="FFFFFF"/>
                </a:highlight>
                <a:latin typeface="Roboto"/>
                <a:ea typeface="Roboto"/>
                <a:cs typeface="Roboto"/>
                <a:sym typeface="Roboto"/>
              </a:rPr>
              <a:t>10</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2200"/>
              </a:spcBef>
              <a:spcAft>
                <a:spcPts val="1700"/>
              </a:spcAft>
              <a:buNone/>
            </a:pPr>
            <a:r>
              <a:rPr lang="en">
                <a:highlight>
                  <a:srgbClr val="FFFFFF"/>
                </a:highlight>
                <a:latin typeface="Roboto"/>
                <a:ea typeface="Roboto"/>
                <a:cs typeface="Roboto"/>
                <a:sym typeface="Roboto"/>
              </a:rPr>
              <a:t>A second piece of evidence can come from any other foundational document not used as your  first piece of evidence, or it may be from your knowledge of course concepts.</a:t>
            </a:r>
            <a:endParaRPr>
              <a:solidFill>
                <a:srgbClr val="333333"/>
              </a:solidFill>
              <a:highlight>
                <a:srgbClr val="FFFFFF"/>
              </a:highlight>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2"/>
          <p:cNvSpPr txBox="1">
            <a:spLocks noGrp="1"/>
          </p:cNvSpPr>
          <p:nvPr>
            <p:ph type="title"/>
          </p:nvPr>
        </p:nvSpPr>
        <p:spPr>
          <a:xfrm>
            <a:off x="239450" y="83450"/>
            <a:ext cx="8638500" cy="83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Argumentative Practice FRQ- Unit 1</a:t>
            </a:r>
            <a:endParaRPr/>
          </a:p>
        </p:txBody>
      </p:sp>
      <p:sp>
        <p:nvSpPr>
          <p:cNvPr id="234" name="Google Shape;234;p32"/>
          <p:cNvSpPr txBox="1"/>
          <p:nvPr/>
        </p:nvSpPr>
        <p:spPr>
          <a:xfrm>
            <a:off x="304800" y="793600"/>
            <a:ext cx="8512500" cy="435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333333"/>
                </a:solidFill>
                <a:highlight>
                  <a:srgbClr val="FFFFFF"/>
                </a:highlight>
                <a:latin typeface="Roboto"/>
                <a:ea typeface="Roboto"/>
                <a:cs typeface="Roboto"/>
                <a:sym typeface="Roboto"/>
              </a:rPr>
              <a:t>The federal government can share revenue with state governments through grants. Some grants, such as categorical grants, place constraints on how the states are allowed to spend the money. Other types of grants, such as block grants, allow the states greater authority to determine how the money is spent.</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a:solidFill>
                  <a:srgbClr val="333333"/>
                </a:solidFill>
                <a:highlight>
                  <a:srgbClr val="FFFFFF"/>
                </a:highlight>
                <a:latin typeface="Roboto"/>
                <a:ea typeface="Roboto"/>
                <a:cs typeface="Roboto"/>
                <a:sym typeface="Roboto"/>
              </a:rPr>
              <a:t>Develop an argument that takes a position on which type of grant best serves the interests of citizens.</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a:solidFill>
                  <a:srgbClr val="333333"/>
                </a:solidFill>
                <a:highlight>
                  <a:srgbClr val="FFFFFF"/>
                </a:highlight>
                <a:latin typeface="Roboto"/>
                <a:ea typeface="Roboto"/>
                <a:cs typeface="Roboto"/>
                <a:sym typeface="Roboto"/>
              </a:rPr>
              <a:t>Use at least one piece of evidence from one of the following foundational documents:</a:t>
            </a:r>
            <a:endParaRPr>
              <a:solidFill>
                <a:srgbClr val="333333"/>
              </a:solidFill>
              <a:highlight>
                <a:srgbClr val="FFFFFF"/>
              </a:highlight>
              <a:latin typeface="Roboto"/>
              <a:ea typeface="Roboto"/>
              <a:cs typeface="Roboto"/>
              <a:sym typeface="Roboto"/>
            </a:endParaRPr>
          </a:p>
          <a:p>
            <a:pPr marL="457200" lvl="0" indent="-317500" algn="l" rtl="0">
              <a:lnSpc>
                <a:spcPct val="115000"/>
              </a:lnSpc>
              <a:spcBef>
                <a:spcPts val="110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Brutus 1</a:t>
            </a:r>
            <a:endParaRPr>
              <a:solidFill>
                <a:srgbClr val="333333"/>
              </a:solidFill>
              <a:highlight>
                <a:srgbClr val="FFFFFF"/>
              </a:highlight>
              <a:latin typeface="Roboto"/>
              <a:ea typeface="Roboto"/>
              <a:cs typeface="Roboto"/>
              <a:sym typeface="Roboto"/>
            </a:endParaRPr>
          </a:p>
          <a:p>
            <a:pPr marL="457200" lvl="0" indent="-317500" algn="l" rtl="0">
              <a:lnSpc>
                <a:spcPct val="115000"/>
              </a:lnSpc>
              <a:spcBef>
                <a:spcPts val="0"/>
              </a:spcBef>
              <a:spcAft>
                <a:spcPts val="0"/>
              </a:spcAft>
              <a:buClr>
                <a:srgbClr val="333333"/>
              </a:buClr>
              <a:buSzPts val="1400"/>
              <a:buFont typeface="Roboto"/>
              <a:buChar char="●"/>
            </a:pPr>
            <a:r>
              <a:rPr lang="en" i="1">
                <a:solidFill>
                  <a:srgbClr val="333333"/>
                </a:solidFill>
                <a:highlight>
                  <a:srgbClr val="FFFFFF"/>
                </a:highlight>
                <a:latin typeface="Roboto"/>
                <a:ea typeface="Roboto"/>
                <a:cs typeface="Roboto"/>
                <a:sym typeface="Roboto"/>
              </a:rPr>
              <a:t>The Federalist</a:t>
            </a:r>
            <a:r>
              <a:rPr lang="en">
                <a:solidFill>
                  <a:srgbClr val="333333"/>
                </a:solidFill>
                <a:highlight>
                  <a:srgbClr val="FFFFFF"/>
                </a:highlight>
                <a:latin typeface="Roboto"/>
                <a:ea typeface="Roboto"/>
                <a:cs typeface="Roboto"/>
                <a:sym typeface="Roboto"/>
              </a:rPr>
              <a:t> 51</a:t>
            </a:r>
            <a:endParaRPr>
              <a:solidFill>
                <a:srgbClr val="333333"/>
              </a:solidFill>
              <a:highlight>
                <a:srgbClr val="FFFFFF"/>
              </a:highlight>
              <a:latin typeface="Roboto"/>
              <a:ea typeface="Roboto"/>
              <a:cs typeface="Roboto"/>
              <a:sym typeface="Roboto"/>
            </a:endParaRPr>
          </a:p>
          <a:p>
            <a:pPr marL="457200" lvl="0" indent="-317500" algn="l" rtl="0">
              <a:lnSpc>
                <a:spcPct val="115000"/>
              </a:lnSpc>
              <a:spcBef>
                <a:spcPts val="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The Tenth Amendment of the United States Constitution</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2200"/>
              </a:spcBef>
              <a:spcAft>
                <a:spcPts val="0"/>
              </a:spcAft>
              <a:buNone/>
            </a:pPr>
            <a:r>
              <a:rPr lang="en">
                <a:solidFill>
                  <a:srgbClr val="333333"/>
                </a:solidFill>
                <a:highlight>
                  <a:srgbClr val="FFFFFF"/>
                </a:highlight>
                <a:latin typeface="Roboto"/>
                <a:ea typeface="Roboto"/>
                <a:cs typeface="Roboto"/>
                <a:sym typeface="Roboto"/>
              </a:rPr>
              <a:t>In your essay, you must:</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a:solidFill>
                  <a:srgbClr val="333333"/>
                </a:solidFill>
                <a:highlight>
                  <a:srgbClr val="FFFFFF"/>
                </a:highlight>
                <a:latin typeface="Roboto"/>
                <a:ea typeface="Roboto"/>
                <a:cs typeface="Roboto"/>
                <a:sym typeface="Roboto"/>
              </a:rPr>
              <a:t>✓ Respond to the prompt with a defensible claim or thesis that establishes a line of reasoning.</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a:solidFill>
                  <a:srgbClr val="333333"/>
                </a:solidFill>
                <a:highlight>
                  <a:srgbClr val="FFFFFF"/>
                </a:highlight>
                <a:latin typeface="Roboto"/>
                <a:ea typeface="Roboto"/>
                <a:cs typeface="Roboto"/>
                <a:sym typeface="Roboto"/>
              </a:rPr>
              <a:t>✓ Support your claim with at least one piece of specific and relevant evidence from one of the foundational documents listed above.</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1100"/>
              </a:spcAft>
              <a:buNone/>
            </a:pPr>
            <a:endParaRPr>
              <a:solidFill>
                <a:srgbClr val="333333"/>
              </a:solidFill>
              <a:highlight>
                <a:srgbClr val="FFFFFF"/>
              </a:highlight>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6307025" y="234450"/>
            <a:ext cx="2525100" cy="9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UPDATES</a:t>
            </a:r>
            <a:endParaRPr/>
          </a:p>
        </p:txBody>
      </p:sp>
      <p:sp>
        <p:nvSpPr>
          <p:cNvPr id="79" name="Google Shape;79;p15"/>
          <p:cNvSpPr txBox="1">
            <a:spLocks noGrp="1"/>
          </p:cNvSpPr>
          <p:nvPr>
            <p:ph type="body" idx="1"/>
          </p:nvPr>
        </p:nvSpPr>
        <p:spPr>
          <a:xfrm>
            <a:off x="6091775" y="1018800"/>
            <a:ext cx="2740500" cy="355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You MUST take the exam on May 11th at 4:00PM and can only make up if there are technology issues</a:t>
            </a:r>
            <a:endParaRPr/>
          </a:p>
          <a:p>
            <a:pPr marL="457200" lvl="0" indent="-342900" algn="l" rtl="0">
              <a:spcBef>
                <a:spcPts val="0"/>
              </a:spcBef>
              <a:spcAft>
                <a:spcPts val="0"/>
              </a:spcAft>
              <a:buSzPts val="1800"/>
              <a:buChar char="●"/>
            </a:pPr>
            <a:r>
              <a:rPr lang="en"/>
              <a:t>NOTE: times are shorter than original </a:t>
            </a:r>
            <a:endParaRPr/>
          </a:p>
          <a:p>
            <a:pPr marL="457200" lvl="0" indent="-342900" algn="l" rtl="0">
              <a:spcBef>
                <a:spcPts val="0"/>
              </a:spcBef>
              <a:spcAft>
                <a:spcPts val="0"/>
              </a:spcAft>
              <a:buSzPts val="1800"/>
              <a:buChar char="●"/>
            </a:pPr>
            <a:r>
              <a:rPr lang="en"/>
              <a:t>ONLY Argumentative and Conceptual FRQ</a:t>
            </a:r>
            <a:endParaRPr/>
          </a:p>
        </p:txBody>
      </p:sp>
      <p:pic>
        <p:nvPicPr>
          <p:cNvPr id="80" name="Google Shape;80;p15"/>
          <p:cNvPicPr preferRelativeResize="0"/>
          <p:nvPr/>
        </p:nvPicPr>
        <p:blipFill>
          <a:blip r:embed="rId3">
            <a:alphaModFix/>
          </a:blip>
          <a:stretch>
            <a:fillRect/>
          </a:stretch>
        </p:blipFill>
        <p:spPr>
          <a:xfrm>
            <a:off x="-5" y="0"/>
            <a:ext cx="5966460" cy="5143500"/>
          </a:xfrm>
          <a:prstGeom prst="rect">
            <a:avLst/>
          </a:prstGeom>
          <a:noFill/>
          <a:ln>
            <a:noFill/>
          </a:ln>
        </p:spPr>
      </p:pic>
      <p:cxnSp>
        <p:nvCxnSpPr>
          <p:cNvPr id="81" name="Google Shape;81;p15"/>
          <p:cNvCxnSpPr/>
          <p:nvPr/>
        </p:nvCxnSpPr>
        <p:spPr>
          <a:xfrm rot="10800000">
            <a:off x="3064900" y="591850"/>
            <a:ext cx="3459300" cy="986100"/>
          </a:xfrm>
          <a:prstGeom prst="straightConnector1">
            <a:avLst/>
          </a:prstGeom>
          <a:noFill/>
          <a:ln w="9525" cap="flat" cmpd="sng">
            <a:solidFill>
              <a:schemeClr val="dk2"/>
            </a:solidFill>
            <a:prstDash val="solid"/>
            <a:round/>
            <a:headEnd type="none" w="med" len="med"/>
            <a:tailEnd type="triangle" w="med" len="med"/>
          </a:ln>
        </p:spPr>
      </p:cxnSp>
      <p:cxnSp>
        <p:nvCxnSpPr>
          <p:cNvPr id="82" name="Google Shape;82;p15"/>
          <p:cNvCxnSpPr/>
          <p:nvPr/>
        </p:nvCxnSpPr>
        <p:spPr>
          <a:xfrm flipH="1">
            <a:off x="5439625" y="3160150"/>
            <a:ext cx="1236300" cy="466200"/>
          </a:xfrm>
          <a:prstGeom prst="straightConnector1">
            <a:avLst/>
          </a:prstGeom>
          <a:noFill/>
          <a:ln w="9525" cap="flat" cmpd="sng">
            <a:solidFill>
              <a:schemeClr val="dk2"/>
            </a:solidFill>
            <a:prstDash val="solid"/>
            <a:round/>
            <a:headEnd type="none" w="med" len="med"/>
            <a:tailEnd type="triangle" w="med" len="med"/>
          </a:ln>
        </p:spPr>
      </p:cxnSp>
      <p:cxnSp>
        <p:nvCxnSpPr>
          <p:cNvPr id="83" name="Google Shape;83;p15"/>
          <p:cNvCxnSpPr/>
          <p:nvPr/>
        </p:nvCxnSpPr>
        <p:spPr>
          <a:xfrm flipH="1">
            <a:off x="2913025" y="4373875"/>
            <a:ext cx="3816000" cy="470400"/>
          </a:xfrm>
          <a:prstGeom prst="straightConnector1">
            <a:avLst/>
          </a:prstGeom>
          <a:noFill/>
          <a:ln w="9525" cap="flat" cmpd="sng">
            <a:solidFill>
              <a:schemeClr val="dk2"/>
            </a:solidFill>
            <a:prstDash val="solid"/>
            <a:round/>
            <a:headEnd type="none" w="med" len="med"/>
            <a:tailEnd type="triangle" w="med" len="med"/>
          </a:ln>
        </p:spPr>
      </p:cxnSp>
      <p:cxnSp>
        <p:nvCxnSpPr>
          <p:cNvPr id="84" name="Google Shape;84;p15"/>
          <p:cNvCxnSpPr/>
          <p:nvPr/>
        </p:nvCxnSpPr>
        <p:spPr>
          <a:xfrm rot="10800000">
            <a:off x="5082925" y="4749000"/>
            <a:ext cx="1646100" cy="15300"/>
          </a:xfrm>
          <a:prstGeom prst="straightConnector1">
            <a:avLst/>
          </a:prstGeom>
          <a:noFill/>
          <a:ln w="9525" cap="flat" cmpd="sng">
            <a:solidFill>
              <a:schemeClr val="dk2"/>
            </a:solidFill>
            <a:prstDash val="solid"/>
            <a:round/>
            <a:headEnd type="none" w="med" len="med"/>
            <a:tailEnd type="triangle" w="med" len="med"/>
          </a:ln>
        </p:spPr>
      </p:cxnSp>
      <p:cxnSp>
        <p:nvCxnSpPr>
          <p:cNvPr id="85" name="Google Shape;85;p15"/>
          <p:cNvCxnSpPr/>
          <p:nvPr/>
        </p:nvCxnSpPr>
        <p:spPr>
          <a:xfrm rot="10800000">
            <a:off x="3322775" y="1805625"/>
            <a:ext cx="3611100" cy="113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239450" y="83450"/>
            <a:ext cx="8638500" cy="83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Argumentative Practice FRQ- Unit 1&amp;2</a:t>
            </a:r>
            <a:endParaRPr/>
          </a:p>
        </p:txBody>
      </p:sp>
      <p:sp>
        <p:nvSpPr>
          <p:cNvPr id="240" name="Google Shape;240;p33"/>
          <p:cNvSpPr txBox="1"/>
          <p:nvPr/>
        </p:nvSpPr>
        <p:spPr>
          <a:xfrm>
            <a:off x="304800" y="1134400"/>
            <a:ext cx="8512500" cy="364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333333"/>
                </a:solidFill>
                <a:highlight>
                  <a:srgbClr val="FFFFFF"/>
                </a:highlight>
                <a:latin typeface="Roboto"/>
                <a:ea typeface="Roboto"/>
                <a:cs typeface="Roboto"/>
                <a:sym typeface="Roboto"/>
              </a:rPr>
              <a:t>As part of the blueprint for checks and balances, the United States Constitution outlines a procedure for Congress to impeach and remove public officials, including the president of the United States. Develop an argument on whether the congressional procedure outlined in the Constitution for impeachment and removal is an effective check on the president, too weak a check on the president, or too strong a check on the president.</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a:solidFill>
                  <a:srgbClr val="333333"/>
                </a:solidFill>
                <a:highlight>
                  <a:srgbClr val="FFFFFF"/>
                </a:highlight>
                <a:latin typeface="Roboto"/>
                <a:ea typeface="Roboto"/>
                <a:cs typeface="Roboto"/>
                <a:sym typeface="Roboto"/>
              </a:rPr>
              <a:t>Use at least one piece of evidence from one of the following foundational documents:</a:t>
            </a:r>
            <a:endParaRPr>
              <a:solidFill>
                <a:srgbClr val="333333"/>
              </a:solidFill>
              <a:highlight>
                <a:srgbClr val="FFFFFF"/>
              </a:highlight>
              <a:latin typeface="Roboto"/>
              <a:ea typeface="Roboto"/>
              <a:cs typeface="Roboto"/>
              <a:sym typeface="Roboto"/>
            </a:endParaRPr>
          </a:p>
          <a:p>
            <a:pPr marL="457200" lvl="0" indent="-317500" algn="l" rtl="0">
              <a:lnSpc>
                <a:spcPct val="115000"/>
              </a:lnSpc>
              <a:spcBef>
                <a:spcPts val="1100"/>
              </a:spcBef>
              <a:spcAft>
                <a:spcPts val="0"/>
              </a:spcAft>
              <a:buClr>
                <a:srgbClr val="333333"/>
              </a:buClr>
              <a:buSzPts val="1400"/>
              <a:buFont typeface="Roboto"/>
              <a:buChar char="●"/>
            </a:pPr>
            <a:r>
              <a:rPr lang="en">
                <a:solidFill>
                  <a:srgbClr val="333333"/>
                </a:solidFill>
                <a:highlight>
                  <a:srgbClr val="FFFFFF"/>
                </a:highlight>
                <a:latin typeface="Roboto"/>
                <a:ea typeface="Roboto"/>
                <a:cs typeface="Roboto"/>
                <a:sym typeface="Roboto"/>
              </a:rPr>
              <a:t>Brutus 1</a:t>
            </a:r>
            <a:endParaRPr>
              <a:solidFill>
                <a:srgbClr val="333333"/>
              </a:solidFill>
              <a:highlight>
                <a:srgbClr val="FFFFFF"/>
              </a:highlight>
              <a:latin typeface="Roboto"/>
              <a:ea typeface="Roboto"/>
              <a:cs typeface="Roboto"/>
              <a:sym typeface="Roboto"/>
            </a:endParaRPr>
          </a:p>
          <a:p>
            <a:pPr marL="457200" lvl="0" indent="-317500" algn="l" rtl="0">
              <a:lnSpc>
                <a:spcPct val="115000"/>
              </a:lnSpc>
              <a:spcBef>
                <a:spcPts val="0"/>
              </a:spcBef>
              <a:spcAft>
                <a:spcPts val="0"/>
              </a:spcAft>
              <a:buClr>
                <a:srgbClr val="333333"/>
              </a:buClr>
              <a:buSzPts val="1400"/>
              <a:buFont typeface="Roboto"/>
              <a:buChar char="●"/>
            </a:pPr>
            <a:r>
              <a:rPr lang="en" i="1">
                <a:solidFill>
                  <a:srgbClr val="333333"/>
                </a:solidFill>
                <a:highlight>
                  <a:srgbClr val="FFFFFF"/>
                </a:highlight>
                <a:latin typeface="Roboto"/>
                <a:ea typeface="Roboto"/>
                <a:cs typeface="Roboto"/>
                <a:sym typeface="Roboto"/>
              </a:rPr>
              <a:t>The Federalist</a:t>
            </a:r>
            <a:r>
              <a:rPr lang="en">
                <a:solidFill>
                  <a:srgbClr val="333333"/>
                </a:solidFill>
                <a:highlight>
                  <a:srgbClr val="FFFFFF"/>
                </a:highlight>
                <a:latin typeface="Roboto"/>
                <a:ea typeface="Roboto"/>
                <a:cs typeface="Roboto"/>
                <a:sym typeface="Roboto"/>
              </a:rPr>
              <a:t> 51</a:t>
            </a:r>
            <a:endParaRPr>
              <a:solidFill>
                <a:srgbClr val="333333"/>
              </a:solidFill>
              <a:highlight>
                <a:srgbClr val="FFFFFF"/>
              </a:highlight>
              <a:latin typeface="Roboto"/>
              <a:ea typeface="Roboto"/>
              <a:cs typeface="Roboto"/>
              <a:sym typeface="Roboto"/>
            </a:endParaRPr>
          </a:p>
          <a:p>
            <a:pPr marL="457200" lvl="0" indent="-317500" algn="l" rtl="0">
              <a:lnSpc>
                <a:spcPct val="115000"/>
              </a:lnSpc>
              <a:spcBef>
                <a:spcPts val="0"/>
              </a:spcBef>
              <a:spcAft>
                <a:spcPts val="0"/>
              </a:spcAft>
              <a:buClr>
                <a:srgbClr val="333333"/>
              </a:buClr>
              <a:buSzPts val="1400"/>
              <a:buFont typeface="Roboto"/>
              <a:buChar char="●"/>
            </a:pPr>
            <a:r>
              <a:rPr lang="en" i="1">
                <a:solidFill>
                  <a:srgbClr val="333333"/>
                </a:solidFill>
                <a:highlight>
                  <a:srgbClr val="FFFFFF"/>
                </a:highlight>
                <a:latin typeface="Roboto"/>
                <a:ea typeface="Roboto"/>
                <a:cs typeface="Roboto"/>
                <a:sym typeface="Roboto"/>
              </a:rPr>
              <a:t>The Federalist </a:t>
            </a:r>
            <a:r>
              <a:rPr lang="en">
                <a:solidFill>
                  <a:srgbClr val="333333"/>
                </a:solidFill>
                <a:highlight>
                  <a:srgbClr val="FFFFFF"/>
                </a:highlight>
                <a:latin typeface="Roboto"/>
                <a:ea typeface="Roboto"/>
                <a:cs typeface="Roboto"/>
                <a:sym typeface="Roboto"/>
              </a:rPr>
              <a:t>70</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2200"/>
              </a:spcBef>
              <a:spcAft>
                <a:spcPts val="0"/>
              </a:spcAft>
              <a:buNone/>
            </a:pPr>
            <a:r>
              <a:rPr lang="en">
                <a:highlight>
                  <a:srgbClr val="FFFFFF"/>
                </a:highlight>
                <a:latin typeface="Roboto"/>
                <a:ea typeface="Roboto"/>
                <a:cs typeface="Roboto"/>
                <a:sym typeface="Roboto"/>
              </a:rPr>
              <a:t>A second piece of evidence can come from any other foundational document not used as your first piece of evidence, or it may be from your knowledge of course concepts.</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2200"/>
              </a:spcBef>
              <a:spcAft>
                <a:spcPts val="1100"/>
              </a:spcAft>
              <a:buNone/>
            </a:pPr>
            <a:endParaRPr>
              <a:solidFill>
                <a:srgbClr val="333333"/>
              </a:solidFill>
              <a:highlight>
                <a:srgbClr val="FFFFFF"/>
              </a:highlight>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239450" y="83450"/>
            <a:ext cx="8638500" cy="83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Argumentative Practice FRQ- Unit 2</a:t>
            </a:r>
            <a:endParaRPr/>
          </a:p>
        </p:txBody>
      </p:sp>
      <p:sp>
        <p:nvSpPr>
          <p:cNvPr id="246" name="Google Shape;246;p34"/>
          <p:cNvSpPr txBox="1">
            <a:spLocks noGrp="1"/>
          </p:cNvSpPr>
          <p:nvPr>
            <p:ph type="body" idx="1"/>
          </p:nvPr>
        </p:nvSpPr>
        <p:spPr>
          <a:xfrm>
            <a:off x="328250" y="804150"/>
            <a:ext cx="8638500" cy="4139100"/>
          </a:xfrm>
          <a:prstGeom prst="rect">
            <a:avLst/>
          </a:prstGeom>
        </p:spPr>
        <p:txBody>
          <a:bodyPr spcFirstLastPara="1" wrap="square" lIns="91425" tIns="91425" rIns="91425" bIns="91425" anchor="t" anchorCtr="0">
            <a:noAutofit/>
          </a:bodyPr>
          <a:lstStyle/>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The founding fathers created a complicated system in which power was divided among multiple sources. Develop an argument that explain whether the President or Congress have more power during war in terms of national security and Constitutional ability.</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In your essay, you must:</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 Articulate a defensible claim or thesis that responds to the prompt and establishes a line of reasoning.</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 Support your claim with at least TWO pieces of accurate and relevant information.</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 At least ONE piece of evidence must be from the list below.</a:t>
            </a:r>
            <a:endParaRPr sz="1400">
              <a:solidFill>
                <a:srgbClr val="2D3B45"/>
              </a:solidFill>
              <a:highlight>
                <a:srgbClr val="FFFFFF"/>
              </a:highlight>
              <a:latin typeface="Lato"/>
              <a:ea typeface="Lato"/>
              <a:cs typeface="Lato"/>
              <a:sym typeface="Lato"/>
            </a:endParaRPr>
          </a:p>
          <a:p>
            <a:pPr marL="45720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o Constitution</a:t>
            </a:r>
            <a:endParaRPr sz="1400">
              <a:solidFill>
                <a:srgbClr val="2D3B45"/>
              </a:solidFill>
              <a:highlight>
                <a:srgbClr val="FFFFFF"/>
              </a:highlight>
              <a:latin typeface="Lato"/>
              <a:ea typeface="Lato"/>
              <a:cs typeface="Lato"/>
              <a:sym typeface="Lato"/>
            </a:endParaRPr>
          </a:p>
          <a:p>
            <a:pPr marL="45720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o Federalist 70</a:t>
            </a:r>
            <a:endParaRPr sz="1400">
              <a:solidFill>
                <a:srgbClr val="2D3B45"/>
              </a:solidFill>
              <a:highlight>
                <a:srgbClr val="FFFFFF"/>
              </a:highlight>
              <a:latin typeface="Lato"/>
              <a:ea typeface="Lato"/>
              <a:cs typeface="Lato"/>
              <a:sym typeface="Lato"/>
            </a:endParaRPr>
          </a:p>
          <a:p>
            <a:pPr marL="45720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o War Powers Act</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 The second piece of evidence must be from a different source on the list above OR from your knowledge of Congress or the Presidency.</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1600"/>
              </a:spcAft>
              <a:buNone/>
            </a:pPr>
            <a:r>
              <a:rPr lang="en" sz="1400"/>
              <a:t> </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311700" y="316625"/>
            <a:ext cx="8520600" cy="67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Argumentative Practice FRQ- Unit 2&amp;3</a:t>
            </a:r>
            <a:endParaRPr/>
          </a:p>
          <a:p>
            <a:pPr marL="0" lvl="0" indent="0" algn="l" rtl="0">
              <a:spcBef>
                <a:spcPts val="0"/>
              </a:spcBef>
              <a:spcAft>
                <a:spcPts val="0"/>
              </a:spcAft>
              <a:buNone/>
            </a:pPr>
            <a:endParaRPr/>
          </a:p>
        </p:txBody>
      </p:sp>
      <p:sp>
        <p:nvSpPr>
          <p:cNvPr id="252" name="Google Shape;252;p35"/>
          <p:cNvSpPr txBox="1">
            <a:spLocks noGrp="1"/>
          </p:cNvSpPr>
          <p:nvPr>
            <p:ph type="body" idx="1"/>
          </p:nvPr>
        </p:nvSpPr>
        <p:spPr>
          <a:xfrm>
            <a:off x="311700" y="987125"/>
            <a:ext cx="8520600" cy="3582000"/>
          </a:xfrm>
          <a:prstGeom prst="rect">
            <a:avLst/>
          </a:prstGeom>
        </p:spPr>
        <p:txBody>
          <a:bodyPr spcFirstLastPara="1" wrap="square" lIns="91425" tIns="91425" rIns="91425" bIns="91425" anchor="t" anchorCtr="0">
            <a:noAutofit/>
          </a:bodyPr>
          <a:lstStyle/>
          <a:p>
            <a:pPr marL="0" lvl="0" indent="0" algn="l" rtl="0">
              <a:spcBef>
                <a:spcPts val="900"/>
              </a:spcBef>
              <a:spcAft>
                <a:spcPts val="0"/>
              </a:spcAft>
              <a:buNone/>
            </a:pPr>
            <a:r>
              <a:rPr lang="en" sz="1400">
                <a:solidFill>
                  <a:srgbClr val="333333"/>
                </a:solidFill>
                <a:highlight>
                  <a:srgbClr val="FFFFFF"/>
                </a:highlight>
                <a:latin typeface="Roboto"/>
                <a:ea typeface="Roboto"/>
                <a:cs typeface="Roboto"/>
                <a:sym typeface="Roboto"/>
              </a:rPr>
              <a:t>Equality of opportunity is a central value in the American political system. Choose either Congress or the Supreme Court, and present an argument for why your choice is most responsible for advancing the principle of equality of opportunity in the United States.</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In your essay, you must:</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 Articulate a defensible claim or thesis that responds to the prompt and establishes a line of reasoning.</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 Support your claim with at least TWO pieces of accurate and relevant information.</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At least ONE piece of evidence must be from the list below.</a:t>
            </a:r>
            <a:endParaRPr sz="1400">
              <a:solidFill>
                <a:srgbClr val="333333"/>
              </a:solidFill>
              <a:highlight>
                <a:srgbClr val="FFFFFF"/>
              </a:highlight>
              <a:latin typeface="Roboto"/>
              <a:ea typeface="Roboto"/>
              <a:cs typeface="Roboto"/>
              <a:sym typeface="Roboto"/>
            </a:endParaRPr>
          </a:p>
          <a:p>
            <a:pPr marL="457200" lvl="0" indent="-317500" algn="l" rtl="0">
              <a:spcBef>
                <a:spcPts val="0"/>
              </a:spcBef>
              <a:spcAft>
                <a:spcPts val="0"/>
              </a:spcAft>
              <a:buClr>
                <a:srgbClr val="333333"/>
              </a:buClr>
              <a:buSzPts val="1400"/>
              <a:buFont typeface="Roboto"/>
              <a:buChar char="●"/>
            </a:pPr>
            <a:r>
              <a:rPr lang="en" sz="1400" i="1">
                <a:solidFill>
                  <a:srgbClr val="333333"/>
                </a:solidFill>
                <a:highlight>
                  <a:srgbClr val="FFFFFF"/>
                </a:highlight>
                <a:latin typeface="Roboto"/>
                <a:ea typeface="Roboto"/>
                <a:cs typeface="Roboto"/>
                <a:sym typeface="Roboto"/>
              </a:rPr>
              <a:t>Fourteenth Amendment</a:t>
            </a:r>
            <a:endParaRPr sz="1400" i="1">
              <a:solidFill>
                <a:srgbClr val="333333"/>
              </a:solidFill>
              <a:highlight>
                <a:srgbClr val="FFFFFF"/>
              </a:highlight>
              <a:latin typeface="Roboto"/>
              <a:ea typeface="Roboto"/>
              <a:cs typeface="Roboto"/>
              <a:sym typeface="Roboto"/>
            </a:endParaRPr>
          </a:p>
          <a:p>
            <a:pPr marL="457200" lvl="0" indent="-317500" algn="l" rtl="0">
              <a:spcBef>
                <a:spcPts val="0"/>
              </a:spcBef>
              <a:spcAft>
                <a:spcPts val="0"/>
              </a:spcAft>
              <a:buClr>
                <a:srgbClr val="333333"/>
              </a:buClr>
              <a:buSzPts val="1400"/>
              <a:buFont typeface="Roboto"/>
              <a:buChar char="●"/>
            </a:pPr>
            <a:r>
              <a:rPr lang="en" sz="1400" i="1">
                <a:solidFill>
                  <a:srgbClr val="333333"/>
                </a:solidFill>
                <a:highlight>
                  <a:srgbClr val="FFFFFF"/>
                </a:highlight>
                <a:latin typeface="Roboto"/>
                <a:ea typeface="Roboto"/>
                <a:cs typeface="Roboto"/>
                <a:sym typeface="Roboto"/>
              </a:rPr>
              <a:t>Article I of the United States Constitution</a:t>
            </a:r>
            <a:endParaRPr sz="1400" i="1">
              <a:solidFill>
                <a:srgbClr val="333333"/>
              </a:solidFill>
              <a:highlight>
                <a:srgbClr val="FFFFFF"/>
              </a:highlight>
              <a:latin typeface="Roboto"/>
              <a:ea typeface="Roboto"/>
              <a:cs typeface="Roboto"/>
              <a:sym typeface="Roboto"/>
            </a:endParaRPr>
          </a:p>
          <a:p>
            <a:pPr marL="457200" lvl="0" indent="-317500" algn="l" rtl="0">
              <a:spcBef>
                <a:spcPts val="0"/>
              </a:spcBef>
              <a:spcAft>
                <a:spcPts val="0"/>
              </a:spcAft>
              <a:buClr>
                <a:srgbClr val="333333"/>
              </a:buClr>
              <a:buSzPts val="1400"/>
              <a:buFont typeface="Roboto"/>
              <a:buChar char="●"/>
            </a:pPr>
            <a:r>
              <a:rPr lang="en" sz="1400" i="1">
                <a:solidFill>
                  <a:srgbClr val="333333"/>
                </a:solidFill>
                <a:highlight>
                  <a:srgbClr val="FFFFFF"/>
                </a:highlight>
                <a:latin typeface="Roboto"/>
                <a:ea typeface="Roboto"/>
                <a:cs typeface="Roboto"/>
                <a:sym typeface="Roboto"/>
              </a:rPr>
              <a:t>The Federalist</a:t>
            </a:r>
            <a:r>
              <a:rPr lang="en" sz="1400">
                <a:solidFill>
                  <a:srgbClr val="333333"/>
                </a:solidFill>
                <a:highlight>
                  <a:srgbClr val="FFFFFF"/>
                </a:highlight>
                <a:latin typeface="Roboto"/>
                <a:ea typeface="Roboto"/>
                <a:cs typeface="Roboto"/>
                <a:sym typeface="Roboto"/>
              </a:rPr>
              <a:t> 78</a:t>
            </a:r>
            <a:endParaRPr sz="1400">
              <a:solidFill>
                <a:srgbClr val="2D3B45"/>
              </a:solidFill>
              <a:highlight>
                <a:srgbClr val="FFFFFF"/>
              </a:highlight>
              <a:latin typeface="Lato"/>
              <a:ea typeface="Lato"/>
              <a:cs typeface="Lato"/>
              <a:sym typeface="Lato"/>
            </a:endParaRPr>
          </a:p>
          <a:p>
            <a:pPr marL="0" lvl="0" indent="0" algn="l" rtl="0">
              <a:spcBef>
                <a:spcPts val="2200"/>
              </a:spcBef>
              <a:spcAft>
                <a:spcPts val="0"/>
              </a:spcAft>
              <a:buNone/>
            </a:pPr>
            <a:r>
              <a:rPr lang="en" sz="1400">
                <a:solidFill>
                  <a:srgbClr val="000000"/>
                </a:solidFill>
                <a:highlight>
                  <a:srgbClr val="FFFFFF"/>
                </a:highlight>
                <a:latin typeface="Roboto"/>
                <a:ea typeface="Roboto"/>
                <a:cs typeface="Roboto"/>
                <a:sym typeface="Roboto"/>
              </a:rPr>
              <a:t>A second piece of evidence must be from any other foundational document not used as your first piece of evidence or it may be from your knowledge of course concepts.</a:t>
            </a:r>
            <a:endParaRPr sz="1400">
              <a:solidFill>
                <a:srgbClr val="000000"/>
              </a:solidFill>
              <a:highlight>
                <a:srgbClr val="FFFFFF"/>
              </a:highlight>
              <a:latin typeface="Roboto"/>
              <a:ea typeface="Roboto"/>
              <a:cs typeface="Roboto"/>
              <a:sym typeface="Roboto"/>
            </a:endParaRPr>
          </a:p>
          <a:p>
            <a:pPr marL="0" lvl="0" indent="0" algn="l" rtl="0">
              <a:spcBef>
                <a:spcPts val="1100"/>
              </a:spcBef>
              <a:spcAft>
                <a:spcPts val="0"/>
              </a:spcAft>
              <a:buNone/>
            </a:pPr>
            <a:endParaRPr sz="1400">
              <a:solidFill>
                <a:srgbClr val="2D3B45"/>
              </a:solidFill>
              <a:highlight>
                <a:srgbClr val="FFFFFF"/>
              </a:highlight>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Argumentative Practice FRQ- Unit 3</a:t>
            </a:r>
            <a:endParaRPr/>
          </a:p>
          <a:p>
            <a:pPr marL="0" lvl="0" indent="0" algn="l" rtl="0">
              <a:spcBef>
                <a:spcPts val="0"/>
              </a:spcBef>
              <a:spcAft>
                <a:spcPts val="0"/>
              </a:spcAft>
              <a:buNone/>
            </a:pPr>
            <a:endParaRPr/>
          </a:p>
        </p:txBody>
      </p:sp>
      <p:sp>
        <p:nvSpPr>
          <p:cNvPr id="258" name="Google Shape;258;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Develop an argument that explain whether hate speech is protected by the Constitution.</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In your essay, you must:</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 Articulate a defensible claim or thesis that responds to the prompt and establishes a line of reasoning.</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 Support your claim with at least TWO pieces of accurate and relevant information.</a:t>
            </a:r>
            <a:endParaRPr sz="1400">
              <a:solidFill>
                <a:srgbClr val="2D3B45"/>
              </a:solidFill>
              <a:highlight>
                <a:srgbClr val="FFFFFF"/>
              </a:highlight>
              <a:latin typeface="Lato"/>
              <a:ea typeface="Lato"/>
              <a:cs typeface="Lato"/>
              <a:sym typeface="Lato"/>
            </a:endParaRPr>
          </a:p>
          <a:p>
            <a:pPr marL="457200" lvl="0" indent="-317500" algn="l" rtl="0">
              <a:spcBef>
                <a:spcPts val="900"/>
              </a:spcBef>
              <a:spcAft>
                <a:spcPts val="0"/>
              </a:spcAft>
              <a:buClr>
                <a:srgbClr val="2D3B45"/>
              </a:buClr>
              <a:buSzPts val="1400"/>
              <a:buFont typeface="Lato"/>
              <a:buChar char="●"/>
            </a:pPr>
            <a:r>
              <a:rPr lang="en" sz="1400">
                <a:solidFill>
                  <a:srgbClr val="2D3B45"/>
                </a:solidFill>
                <a:highlight>
                  <a:srgbClr val="FFFFFF"/>
                </a:highlight>
                <a:latin typeface="Lato"/>
                <a:ea typeface="Lato"/>
                <a:cs typeface="Lato"/>
                <a:sym typeface="Lato"/>
              </a:rPr>
              <a:t>At least ONE piece of evidence must be from the list below.</a:t>
            </a:r>
            <a:br>
              <a:rPr lang="en" sz="1400">
                <a:solidFill>
                  <a:srgbClr val="2D3B45"/>
                </a:solidFill>
                <a:highlight>
                  <a:srgbClr val="FFFFFF"/>
                </a:highlight>
                <a:latin typeface="Lato"/>
                <a:ea typeface="Lato"/>
                <a:cs typeface="Lato"/>
                <a:sym typeface="Lato"/>
              </a:rPr>
            </a:br>
            <a:r>
              <a:rPr lang="en" sz="1400">
                <a:solidFill>
                  <a:srgbClr val="2D3B45"/>
                </a:solidFill>
                <a:highlight>
                  <a:srgbClr val="FFFFFF"/>
                </a:highlight>
                <a:latin typeface="Lato"/>
                <a:ea typeface="Lato"/>
                <a:cs typeface="Lato"/>
                <a:sym typeface="Lato"/>
              </a:rPr>
              <a:t>o Constitutional Amendments</a:t>
            </a:r>
            <a:br>
              <a:rPr lang="en" sz="1400">
                <a:solidFill>
                  <a:srgbClr val="2D3B45"/>
                </a:solidFill>
                <a:highlight>
                  <a:srgbClr val="FFFFFF"/>
                </a:highlight>
                <a:latin typeface="Lato"/>
                <a:ea typeface="Lato"/>
                <a:cs typeface="Lato"/>
                <a:sym typeface="Lato"/>
              </a:rPr>
            </a:br>
            <a:r>
              <a:rPr lang="en" sz="1400">
                <a:solidFill>
                  <a:srgbClr val="2D3B45"/>
                </a:solidFill>
                <a:highlight>
                  <a:srgbClr val="FFFFFF"/>
                </a:highlight>
                <a:latin typeface="Lato"/>
                <a:ea typeface="Lato"/>
                <a:cs typeface="Lato"/>
                <a:sym typeface="Lato"/>
              </a:rPr>
              <a:t>o Federalist #10</a:t>
            </a:r>
            <a:endParaRPr sz="1400">
              <a:solidFill>
                <a:srgbClr val="2D3B45"/>
              </a:solidFill>
              <a:highlight>
                <a:srgbClr val="FFFFFF"/>
              </a:highlight>
              <a:latin typeface="Lato"/>
              <a:ea typeface="Lato"/>
              <a:cs typeface="Lato"/>
              <a:sym typeface="Lato"/>
            </a:endParaRPr>
          </a:p>
          <a:p>
            <a:pPr marL="0" lvl="0" indent="457200" algn="l" rtl="0">
              <a:spcBef>
                <a:spcPts val="0"/>
              </a:spcBef>
              <a:spcAft>
                <a:spcPts val="0"/>
              </a:spcAft>
              <a:buNone/>
            </a:pPr>
            <a:r>
              <a:rPr lang="en" sz="1400">
                <a:solidFill>
                  <a:srgbClr val="2D3B45"/>
                </a:solidFill>
                <a:highlight>
                  <a:srgbClr val="FFFFFF"/>
                </a:highlight>
                <a:latin typeface="Lato"/>
                <a:ea typeface="Lato"/>
                <a:cs typeface="Lato"/>
                <a:sym typeface="Lato"/>
              </a:rPr>
              <a:t>o Schneck v. United States</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400">
                <a:solidFill>
                  <a:srgbClr val="2D3B45"/>
                </a:solidFill>
                <a:highlight>
                  <a:srgbClr val="FFFFFF"/>
                </a:highlight>
                <a:latin typeface="Lato"/>
                <a:ea typeface="Lato"/>
                <a:cs typeface="Lato"/>
                <a:sym typeface="Lato"/>
              </a:rPr>
              <a:t>• The second piece of evidence must be from a different source on the list above OR from your knowledge of protected speech.</a:t>
            </a:r>
            <a:endParaRPr sz="1400">
              <a:solidFill>
                <a:srgbClr val="2D3B45"/>
              </a:solidFill>
              <a:highlight>
                <a:srgbClr val="FFFFFF"/>
              </a:highlight>
              <a:latin typeface="Lato"/>
              <a:ea typeface="Lato"/>
              <a:cs typeface="Lato"/>
              <a:sym typeface="Lato"/>
            </a:endParaRPr>
          </a:p>
          <a:p>
            <a:pPr marL="0" lvl="0" indent="0" algn="l" rtl="0">
              <a:spcBef>
                <a:spcPts val="900"/>
              </a:spcBef>
              <a:spcAft>
                <a:spcPts val="1600"/>
              </a:spcAft>
              <a:buNone/>
            </a:pP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7"/>
          <p:cNvSpPr txBox="1">
            <a:spLocks noGrp="1"/>
          </p:cNvSpPr>
          <p:nvPr>
            <p:ph type="title"/>
          </p:nvPr>
        </p:nvSpPr>
        <p:spPr>
          <a:xfrm>
            <a:off x="318050" y="191775"/>
            <a:ext cx="8514300" cy="55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Conceptual FRQ Format | 15 min | 40% of Exam </a:t>
            </a:r>
            <a:endParaRPr sz="3000"/>
          </a:p>
        </p:txBody>
      </p:sp>
      <p:sp>
        <p:nvSpPr>
          <p:cNvPr id="264" name="Google Shape;264;p37"/>
          <p:cNvSpPr txBox="1">
            <a:spLocks noGrp="1"/>
          </p:cNvSpPr>
          <p:nvPr>
            <p:ph type="body" idx="1"/>
          </p:nvPr>
        </p:nvSpPr>
        <p:spPr>
          <a:xfrm>
            <a:off x="147875" y="927650"/>
            <a:ext cx="3933900" cy="40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t>Question:</a:t>
            </a:r>
            <a:r>
              <a:rPr lang="en" sz="1500"/>
              <a:t> Short paragraph outlining a specific scenario which generally involves a conflict within a political institution.</a:t>
            </a:r>
            <a:endParaRPr sz="1500"/>
          </a:p>
          <a:p>
            <a:pPr marL="0" lvl="0" indent="0" algn="l" rtl="0">
              <a:spcBef>
                <a:spcPts val="0"/>
              </a:spcBef>
              <a:spcAft>
                <a:spcPts val="0"/>
              </a:spcAft>
              <a:buNone/>
            </a:pPr>
            <a:endParaRPr sz="1500" b="1" u="sng"/>
          </a:p>
          <a:p>
            <a:pPr marL="0" lvl="0" indent="0" algn="l" rtl="0">
              <a:spcBef>
                <a:spcPts val="0"/>
              </a:spcBef>
              <a:spcAft>
                <a:spcPts val="0"/>
              </a:spcAft>
              <a:buNone/>
            </a:pPr>
            <a:r>
              <a:rPr lang="en" sz="1500" b="1" u="sng"/>
              <a:t>Tasks: </a:t>
            </a:r>
            <a:endParaRPr sz="1500" b="1" u="sng"/>
          </a:p>
          <a:p>
            <a:pPr marL="0" lvl="0" indent="0" algn="l" rtl="0">
              <a:spcBef>
                <a:spcPts val="0"/>
              </a:spcBef>
              <a:spcAft>
                <a:spcPts val="0"/>
              </a:spcAft>
              <a:buNone/>
            </a:pPr>
            <a:r>
              <a:rPr lang="en" sz="1500"/>
              <a:t>-Respond to each of the three sections of the prompt</a:t>
            </a:r>
            <a:endParaRPr sz="1500"/>
          </a:p>
          <a:p>
            <a:pPr marL="0" lvl="0" indent="0" algn="l" rtl="0">
              <a:spcBef>
                <a:spcPts val="0"/>
              </a:spcBef>
              <a:spcAft>
                <a:spcPts val="0"/>
              </a:spcAft>
              <a:buNone/>
            </a:pPr>
            <a:r>
              <a:rPr lang="en" sz="1500"/>
              <a:t>- Pay attention to the verbs (Explain, Describe, Identify) used in the prompt (the focus this year will be on explaining how concepts are inter-related rather than simply identifying and describing)</a:t>
            </a:r>
            <a:endParaRPr sz="1500"/>
          </a:p>
          <a:p>
            <a:pPr marL="0" lvl="0" indent="0" algn="l" rtl="0">
              <a:spcBef>
                <a:spcPts val="0"/>
              </a:spcBef>
              <a:spcAft>
                <a:spcPts val="0"/>
              </a:spcAft>
              <a:buNone/>
            </a:pPr>
            <a:r>
              <a:rPr lang="en" sz="1500"/>
              <a:t>- Make sure your response addresses the entire prompt!!</a:t>
            </a:r>
            <a:endParaRPr sz="1500"/>
          </a:p>
        </p:txBody>
      </p:sp>
      <p:pic>
        <p:nvPicPr>
          <p:cNvPr id="265" name="Google Shape;265;p37"/>
          <p:cNvPicPr preferRelativeResize="0"/>
          <p:nvPr/>
        </p:nvPicPr>
        <p:blipFill rotWithShape="1">
          <a:blip r:embed="rId3">
            <a:alphaModFix/>
          </a:blip>
          <a:srcRect l="49274" t="27276" b="19104"/>
          <a:stretch/>
        </p:blipFill>
        <p:spPr>
          <a:xfrm>
            <a:off x="4320225" y="1399622"/>
            <a:ext cx="4638250" cy="2344250"/>
          </a:xfrm>
          <a:prstGeom prst="rect">
            <a:avLst/>
          </a:prstGeom>
          <a:noFill/>
          <a:ln w="38100" cap="flat" cmpd="sng">
            <a:solidFill>
              <a:srgbClr val="595959"/>
            </a:solidFill>
            <a:prstDash val="solid"/>
            <a:round/>
            <a:headEnd type="none" w="sm" len="sm"/>
            <a:tailEnd type="none" w="sm" len="sm"/>
          </a:ln>
          <a:effectLst>
            <a:outerShdw blurRad="57150" dist="133350" dir="5400000" algn="bl" rotWithShape="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8"/>
          <p:cNvSpPr txBox="1">
            <a:spLocks noGrp="1"/>
          </p:cNvSpPr>
          <p:nvPr>
            <p:ph type="title"/>
          </p:nvPr>
        </p:nvSpPr>
        <p:spPr>
          <a:xfrm>
            <a:off x="311700" y="166700"/>
            <a:ext cx="8520600" cy="33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1st Section (A): 1 Point</a:t>
            </a:r>
            <a:endParaRPr sz="3000"/>
          </a:p>
        </p:txBody>
      </p:sp>
      <p:sp>
        <p:nvSpPr>
          <p:cNvPr id="271" name="Google Shape;271;p38"/>
          <p:cNvSpPr txBox="1">
            <a:spLocks noGrp="1"/>
          </p:cNvSpPr>
          <p:nvPr>
            <p:ph type="body" idx="1"/>
          </p:nvPr>
        </p:nvSpPr>
        <p:spPr>
          <a:xfrm>
            <a:off x="98600" y="636100"/>
            <a:ext cx="8959200" cy="393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No need for more than 2-3 sentences max.</a:t>
            </a:r>
            <a:endParaRPr/>
          </a:p>
          <a:p>
            <a:pPr marL="457200" lvl="0" indent="-342900" algn="l" rtl="0">
              <a:spcBef>
                <a:spcPts val="0"/>
              </a:spcBef>
              <a:spcAft>
                <a:spcPts val="0"/>
              </a:spcAft>
              <a:buSzPts val="1800"/>
              <a:buChar char="-"/>
            </a:pPr>
            <a:r>
              <a:rPr lang="en" b="1" u="sng"/>
              <a:t>DESCRIBE</a:t>
            </a:r>
            <a:r>
              <a:rPr lang="en"/>
              <a:t>: Not just “identifying,” but describing an action IN THE SCENARIO</a:t>
            </a:r>
            <a:endParaRPr/>
          </a:p>
          <a:p>
            <a:pPr marL="914400" lvl="1" indent="-317500" algn="l" rtl="0">
              <a:spcBef>
                <a:spcPts val="0"/>
              </a:spcBef>
              <a:spcAft>
                <a:spcPts val="0"/>
              </a:spcAft>
              <a:buSzPts val="1400"/>
              <a:buChar char="-"/>
            </a:pPr>
            <a:r>
              <a:rPr lang="en"/>
              <a:t>Whatever action description you give MUST be placed within the scenario and not generic like  ” create a law.” Be specific!</a:t>
            </a:r>
            <a:endParaRPr/>
          </a:p>
          <a:p>
            <a:pPr marL="457200" lvl="0" indent="-342900" algn="l" rtl="0">
              <a:spcBef>
                <a:spcPts val="0"/>
              </a:spcBef>
              <a:spcAft>
                <a:spcPts val="0"/>
              </a:spcAft>
              <a:buSzPts val="1800"/>
              <a:buChar char="-"/>
            </a:pPr>
            <a:r>
              <a:rPr lang="en"/>
              <a:t>Make sure your response addresses the entire prompt!</a:t>
            </a:r>
            <a:endParaRPr/>
          </a:p>
          <a:p>
            <a:pPr marL="457200" lvl="0" indent="-342900" algn="l" rtl="0">
              <a:spcBef>
                <a:spcPts val="0"/>
              </a:spcBef>
              <a:spcAft>
                <a:spcPts val="0"/>
              </a:spcAft>
              <a:buSzPts val="1800"/>
              <a:buChar char="-"/>
            </a:pPr>
            <a:r>
              <a:rPr lang="en"/>
              <a:t>Worth 1 point - this response does not impact your ability to earn points on the other two sections</a:t>
            </a:r>
            <a:endParaRPr/>
          </a:p>
          <a:p>
            <a:pPr marL="0" lvl="0" indent="0" algn="l" rtl="0">
              <a:spcBef>
                <a:spcPts val="1600"/>
              </a:spcBef>
              <a:spcAft>
                <a:spcPts val="1600"/>
              </a:spcAft>
              <a:buNone/>
            </a:pPr>
            <a:r>
              <a:rPr lang="en" b="1" u="sng"/>
              <a:t>EXAMPLE</a:t>
            </a:r>
            <a:r>
              <a:rPr lang="en"/>
              <a:t>:</a:t>
            </a:r>
            <a:endParaRPr/>
          </a:p>
        </p:txBody>
      </p:sp>
      <p:pic>
        <p:nvPicPr>
          <p:cNvPr id="272" name="Google Shape;272;p38"/>
          <p:cNvPicPr preferRelativeResize="0"/>
          <p:nvPr/>
        </p:nvPicPr>
        <p:blipFill>
          <a:blip r:embed="rId3">
            <a:alphaModFix/>
          </a:blip>
          <a:stretch>
            <a:fillRect/>
          </a:stretch>
        </p:blipFill>
        <p:spPr>
          <a:xfrm>
            <a:off x="3348350" y="2478585"/>
            <a:ext cx="5709450" cy="2596990"/>
          </a:xfrm>
          <a:prstGeom prst="rect">
            <a:avLst/>
          </a:prstGeom>
          <a:noFill/>
          <a:ln>
            <a:noFill/>
          </a:ln>
        </p:spPr>
      </p:pic>
      <p:pic>
        <p:nvPicPr>
          <p:cNvPr id="273" name="Google Shape;273;p38"/>
          <p:cNvPicPr preferRelativeResize="0"/>
          <p:nvPr/>
        </p:nvPicPr>
        <p:blipFill rotWithShape="1">
          <a:blip r:embed="rId4">
            <a:alphaModFix/>
          </a:blip>
          <a:srcRect t="25054" r="17817" b="66704"/>
          <a:stretch/>
        </p:blipFill>
        <p:spPr>
          <a:xfrm>
            <a:off x="0" y="3519775"/>
            <a:ext cx="3572250" cy="265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311700" y="76125"/>
            <a:ext cx="8520600" cy="5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2nd Section (B)- 1 Point</a:t>
            </a:r>
            <a:endParaRPr sz="3000"/>
          </a:p>
        </p:txBody>
      </p:sp>
      <p:sp>
        <p:nvSpPr>
          <p:cNvPr id="279" name="Google Shape;279;p39"/>
          <p:cNvSpPr txBox="1">
            <a:spLocks noGrp="1"/>
          </p:cNvSpPr>
          <p:nvPr>
            <p:ph type="body" idx="1"/>
          </p:nvPr>
        </p:nvSpPr>
        <p:spPr>
          <a:xfrm>
            <a:off x="311700" y="659925"/>
            <a:ext cx="8520600" cy="4214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Make sure your response addresses the entire prompt.</a:t>
            </a:r>
            <a:endParaRPr/>
          </a:p>
          <a:p>
            <a:pPr marL="457200" lvl="0" indent="-342900" algn="l" rtl="0">
              <a:spcBef>
                <a:spcPts val="0"/>
              </a:spcBef>
              <a:spcAft>
                <a:spcPts val="0"/>
              </a:spcAft>
              <a:buSzPts val="1800"/>
              <a:buChar char="-"/>
            </a:pPr>
            <a:r>
              <a:rPr lang="en" b="1" i="1" u="sng"/>
              <a:t>Explain</a:t>
            </a:r>
            <a:r>
              <a:rPr lang="en"/>
              <a:t> - tell what it is, something about it, and why it is relevant to the discussion .           </a:t>
            </a:r>
            <a:endParaRPr/>
          </a:p>
          <a:p>
            <a:pPr marL="1371600" lvl="2" indent="-317500" algn="l" rtl="0">
              <a:spcBef>
                <a:spcPts val="0"/>
              </a:spcBef>
              <a:spcAft>
                <a:spcPts val="0"/>
              </a:spcAft>
              <a:buSzPts val="1400"/>
              <a:buChar char="-"/>
            </a:pPr>
            <a:r>
              <a:rPr lang="en"/>
              <a:t>A good “Explain response” describes or </a:t>
            </a:r>
            <a:r>
              <a:rPr lang="en" u="sng"/>
              <a:t>defines any relevant term</a:t>
            </a:r>
            <a:r>
              <a:rPr lang="en"/>
              <a:t>s in the prompt &amp; explains by </a:t>
            </a:r>
            <a:r>
              <a:rPr lang="en" u="sng"/>
              <a:t>elaborating, providing evidence, giving an example</a:t>
            </a:r>
            <a:r>
              <a:rPr lang="en"/>
              <a:t> in the context of the prompt. Also, “CLOSE THE LOOP” by restating the prompt in the context of the scenario</a:t>
            </a:r>
            <a:endParaRPr/>
          </a:p>
          <a:p>
            <a:pPr marL="0" lvl="0" indent="0" algn="l" rtl="0">
              <a:spcBef>
                <a:spcPts val="1600"/>
              </a:spcBef>
              <a:spcAft>
                <a:spcPts val="1600"/>
              </a:spcAft>
              <a:buNone/>
            </a:pPr>
            <a:r>
              <a:rPr lang="en"/>
              <a:t>EXAMPLE </a:t>
            </a:r>
            <a:endParaRPr/>
          </a:p>
        </p:txBody>
      </p:sp>
      <p:pic>
        <p:nvPicPr>
          <p:cNvPr id="280" name="Google Shape;280;p39"/>
          <p:cNvPicPr preferRelativeResize="0"/>
          <p:nvPr/>
        </p:nvPicPr>
        <p:blipFill>
          <a:blip r:embed="rId3">
            <a:alphaModFix/>
          </a:blip>
          <a:stretch>
            <a:fillRect/>
          </a:stretch>
        </p:blipFill>
        <p:spPr>
          <a:xfrm>
            <a:off x="3995525" y="2480950"/>
            <a:ext cx="4711149" cy="2393375"/>
          </a:xfrm>
          <a:prstGeom prst="rect">
            <a:avLst/>
          </a:prstGeom>
          <a:noFill/>
          <a:ln>
            <a:noFill/>
          </a:ln>
        </p:spPr>
      </p:pic>
      <p:pic>
        <p:nvPicPr>
          <p:cNvPr id="281" name="Google Shape;281;p39"/>
          <p:cNvPicPr preferRelativeResize="0"/>
          <p:nvPr/>
        </p:nvPicPr>
        <p:blipFill rotWithShape="1">
          <a:blip r:embed="rId4">
            <a:alphaModFix/>
          </a:blip>
          <a:srcRect t="51561" b="16332"/>
          <a:stretch/>
        </p:blipFill>
        <p:spPr>
          <a:xfrm>
            <a:off x="79525" y="3366075"/>
            <a:ext cx="3916000" cy="1245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txBox="1">
            <a:spLocks noGrp="1"/>
          </p:cNvSpPr>
          <p:nvPr>
            <p:ph type="title"/>
          </p:nvPr>
        </p:nvSpPr>
        <p:spPr>
          <a:xfrm>
            <a:off x="311700" y="61625"/>
            <a:ext cx="8520600" cy="63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3rd Section (C): 1 Point</a:t>
            </a:r>
            <a:endParaRPr sz="3000"/>
          </a:p>
        </p:txBody>
      </p:sp>
      <p:sp>
        <p:nvSpPr>
          <p:cNvPr id="287" name="Google Shape;287;p40"/>
          <p:cNvSpPr txBox="1">
            <a:spLocks noGrp="1"/>
          </p:cNvSpPr>
          <p:nvPr>
            <p:ph type="body" idx="1"/>
          </p:nvPr>
        </p:nvSpPr>
        <p:spPr>
          <a:xfrm>
            <a:off x="73950" y="644200"/>
            <a:ext cx="9025200" cy="393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Make sure your response addresses the whole prompt.</a:t>
            </a:r>
            <a:endParaRPr/>
          </a:p>
          <a:p>
            <a:pPr marL="457200" lvl="0" indent="-342900" algn="l" rtl="0">
              <a:spcBef>
                <a:spcPts val="0"/>
              </a:spcBef>
              <a:spcAft>
                <a:spcPts val="0"/>
              </a:spcAft>
              <a:buSzPts val="1800"/>
              <a:buChar char="-"/>
            </a:pPr>
            <a:r>
              <a:rPr lang="en"/>
              <a:t>Pay attention to the directions and the verbs used!</a:t>
            </a:r>
            <a:endParaRPr/>
          </a:p>
          <a:p>
            <a:pPr marL="914400" lvl="1" indent="-317500" algn="l" rtl="0">
              <a:spcBef>
                <a:spcPts val="0"/>
              </a:spcBef>
              <a:spcAft>
                <a:spcPts val="0"/>
              </a:spcAft>
              <a:buSzPts val="1400"/>
              <a:buChar char="-"/>
            </a:pPr>
            <a:r>
              <a:rPr lang="en"/>
              <a:t>The Example below: This is clearly a free speech violation, but you have to EXPLAIN, not just identify the violation. The response below identifies the 1st amendment violation and EXPLAINS how the Johnson Amendment is violated the 1st amendment. It also explains what the Johnson amendment is. This earns the point.</a:t>
            </a:r>
            <a:endParaRPr/>
          </a:p>
          <a:p>
            <a:pPr marL="457200" lvl="0" indent="0" algn="l" rtl="0">
              <a:spcBef>
                <a:spcPts val="1600"/>
              </a:spcBef>
              <a:spcAft>
                <a:spcPts val="1600"/>
              </a:spcAft>
              <a:buClr>
                <a:schemeClr val="dk1"/>
              </a:buClr>
              <a:buSzPts val="1100"/>
              <a:buFont typeface="Arial"/>
              <a:buNone/>
            </a:pPr>
            <a:r>
              <a:rPr lang="en"/>
              <a:t>EXAMPLE - </a:t>
            </a:r>
            <a:endParaRPr/>
          </a:p>
        </p:txBody>
      </p:sp>
      <p:pic>
        <p:nvPicPr>
          <p:cNvPr id="288" name="Google Shape;288;p40"/>
          <p:cNvPicPr preferRelativeResize="0"/>
          <p:nvPr/>
        </p:nvPicPr>
        <p:blipFill>
          <a:blip r:embed="rId3">
            <a:alphaModFix/>
          </a:blip>
          <a:stretch>
            <a:fillRect/>
          </a:stretch>
        </p:blipFill>
        <p:spPr>
          <a:xfrm>
            <a:off x="1929300" y="2347700"/>
            <a:ext cx="6578600" cy="2742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1"/>
          <p:cNvSpPr txBox="1">
            <a:spLocks noGrp="1"/>
          </p:cNvSpPr>
          <p:nvPr>
            <p:ph type="body" idx="1"/>
          </p:nvPr>
        </p:nvSpPr>
        <p:spPr>
          <a:xfrm>
            <a:off x="157500" y="353225"/>
            <a:ext cx="3590100" cy="4215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Point 1</a:t>
            </a:r>
            <a:endParaRPr/>
          </a:p>
          <a:p>
            <a:pPr marL="914400" lvl="1" indent="-317500" algn="l" rtl="0">
              <a:spcBef>
                <a:spcPts val="0"/>
              </a:spcBef>
              <a:spcAft>
                <a:spcPts val="0"/>
              </a:spcAft>
              <a:buSzPts val="1400"/>
              <a:buChar char="○"/>
            </a:pPr>
            <a:r>
              <a:rPr lang="en"/>
              <a:t>Describe- define and connect to scenario</a:t>
            </a:r>
            <a:endParaRPr/>
          </a:p>
          <a:p>
            <a:pPr marL="914400" lvl="1" indent="-317500" algn="l" rtl="0">
              <a:spcBef>
                <a:spcPts val="0"/>
              </a:spcBef>
              <a:spcAft>
                <a:spcPts val="0"/>
              </a:spcAft>
              <a:buSzPts val="1400"/>
              <a:buChar char="○"/>
            </a:pPr>
            <a:r>
              <a:rPr lang="en"/>
              <a:t>Be specific to that scenario (should make sense, cannot be just anything) </a:t>
            </a:r>
            <a:endParaRPr/>
          </a:p>
          <a:p>
            <a:pPr marL="457200" lvl="0" indent="-342900" algn="l" rtl="0">
              <a:spcBef>
                <a:spcPts val="0"/>
              </a:spcBef>
              <a:spcAft>
                <a:spcPts val="0"/>
              </a:spcAft>
              <a:buSzPts val="1800"/>
              <a:buChar char="●"/>
            </a:pPr>
            <a:r>
              <a:rPr lang="en"/>
              <a:t>Point 2</a:t>
            </a:r>
            <a:endParaRPr/>
          </a:p>
          <a:p>
            <a:pPr marL="914400" lvl="1" indent="-317500" algn="l" rtl="0">
              <a:spcBef>
                <a:spcPts val="0"/>
              </a:spcBef>
              <a:spcAft>
                <a:spcPts val="0"/>
              </a:spcAft>
              <a:buSzPts val="1400"/>
              <a:buChar char="○"/>
            </a:pPr>
            <a:r>
              <a:rPr lang="en"/>
              <a:t>Be specific to A (should make sense, cannot be just anything) </a:t>
            </a:r>
            <a:endParaRPr/>
          </a:p>
          <a:p>
            <a:pPr marL="457200" lvl="0" indent="-342900" algn="l" rtl="0">
              <a:spcBef>
                <a:spcPts val="0"/>
              </a:spcBef>
              <a:spcAft>
                <a:spcPts val="0"/>
              </a:spcAft>
              <a:buSzPts val="1800"/>
              <a:buChar char="●"/>
            </a:pPr>
            <a:r>
              <a:rPr lang="en"/>
              <a:t>Point 3</a:t>
            </a:r>
            <a:endParaRPr/>
          </a:p>
          <a:p>
            <a:pPr marL="914400" lvl="1" indent="-317500" algn="l" rtl="0">
              <a:spcBef>
                <a:spcPts val="0"/>
              </a:spcBef>
              <a:spcAft>
                <a:spcPts val="0"/>
              </a:spcAft>
              <a:buSzPts val="1400"/>
              <a:buChar char="○"/>
            </a:pPr>
            <a:r>
              <a:rPr lang="en"/>
              <a:t>Define process</a:t>
            </a:r>
            <a:endParaRPr/>
          </a:p>
          <a:p>
            <a:pPr marL="914400" lvl="1" indent="-317500" algn="l" rtl="0">
              <a:spcBef>
                <a:spcPts val="0"/>
              </a:spcBef>
              <a:spcAft>
                <a:spcPts val="0"/>
              </a:spcAft>
              <a:buSzPts val="1400"/>
              <a:buChar char="○"/>
            </a:pPr>
            <a:r>
              <a:rPr lang="en"/>
              <a:t>Reference scenario (give example from scenario)</a:t>
            </a:r>
            <a:endParaRPr/>
          </a:p>
        </p:txBody>
      </p:sp>
      <p:pic>
        <p:nvPicPr>
          <p:cNvPr id="294" name="Google Shape;294;p41"/>
          <p:cNvPicPr preferRelativeResize="0"/>
          <p:nvPr/>
        </p:nvPicPr>
        <p:blipFill rotWithShape="1">
          <a:blip r:embed="rId3">
            <a:alphaModFix/>
          </a:blip>
          <a:srcRect l="2543" r="2902"/>
          <a:stretch/>
        </p:blipFill>
        <p:spPr>
          <a:xfrm>
            <a:off x="3747625" y="1017725"/>
            <a:ext cx="5396375" cy="2849450"/>
          </a:xfrm>
          <a:prstGeom prst="rect">
            <a:avLst/>
          </a:prstGeom>
          <a:noFill/>
          <a:ln>
            <a:noFill/>
          </a:ln>
        </p:spPr>
      </p:pic>
      <p:cxnSp>
        <p:nvCxnSpPr>
          <p:cNvPr id="295" name="Google Shape;295;p41"/>
          <p:cNvCxnSpPr/>
          <p:nvPr/>
        </p:nvCxnSpPr>
        <p:spPr>
          <a:xfrm>
            <a:off x="3375900" y="975300"/>
            <a:ext cx="4779300" cy="713100"/>
          </a:xfrm>
          <a:prstGeom prst="straightConnector1">
            <a:avLst/>
          </a:prstGeom>
          <a:noFill/>
          <a:ln w="9525" cap="flat" cmpd="sng">
            <a:solidFill>
              <a:schemeClr val="dk2"/>
            </a:solidFill>
            <a:prstDash val="solid"/>
            <a:round/>
            <a:headEnd type="none" w="med" len="med"/>
            <a:tailEnd type="triangle" w="med" len="med"/>
          </a:ln>
        </p:spPr>
      </p:cxnSp>
      <p:cxnSp>
        <p:nvCxnSpPr>
          <p:cNvPr id="296" name="Google Shape;296;p41"/>
          <p:cNvCxnSpPr/>
          <p:nvPr/>
        </p:nvCxnSpPr>
        <p:spPr>
          <a:xfrm>
            <a:off x="2366925" y="2227050"/>
            <a:ext cx="3588300" cy="409800"/>
          </a:xfrm>
          <a:prstGeom prst="straightConnector1">
            <a:avLst/>
          </a:prstGeom>
          <a:noFill/>
          <a:ln w="9525" cap="flat" cmpd="sng">
            <a:solidFill>
              <a:schemeClr val="dk2"/>
            </a:solidFill>
            <a:prstDash val="solid"/>
            <a:round/>
            <a:headEnd type="none" w="med" len="med"/>
            <a:tailEnd type="triangle" w="med" len="med"/>
          </a:ln>
        </p:spPr>
      </p:cxnSp>
      <p:cxnSp>
        <p:nvCxnSpPr>
          <p:cNvPr id="297" name="Google Shape;297;p41"/>
          <p:cNvCxnSpPr/>
          <p:nvPr/>
        </p:nvCxnSpPr>
        <p:spPr>
          <a:xfrm rot="10800000" flipH="1">
            <a:off x="3178650" y="3653300"/>
            <a:ext cx="2412600" cy="531000"/>
          </a:xfrm>
          <a:prstGeom prst="straightConnector1">
            <a:avLst/>
          </a:prstGeom>
          <a:noFill/>
          <a:ln w="9525" cap="flat" cmpd="sng">
            <a:solidFill>
              <a:schemeClr val="dk2"/>
            </a:solidFill>
            <a:prstDash val="solid"/>
            <a:round/>
            <a:headEnd type="none" w="med" len="med"/>
            <a:tailEnd type="triangle" w="med" len="med"/>
          </a:ln>
        </p:spPr>
      </p:cxnSp>
      <p:sp>
        <p:nvSpPr>
          <p:cNvPr id="298" name="Google Shape;298;p41"/>
          <p:cNvSpPr txBox="1">
            <a:spLocks noGrp="1"/>
          </p:cNvSpPr>
          <p:nvPr>
            <p:ph type="title"/>
          </p:nvPr>
        </p:nvSpPr>
        <p:spPr>
          <a:xfrm>
            <a:off x="3747625" y="128975"/>
            <a:ext cx="5105400" cy="7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Conceptual FRQ Rubric</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42" descr="In this video I walk you step by step through writing the 2020 concept application FRQ.&#10;Check out the AP Gov Student Ultimate Review Packet https://acdcecon.thinkific.com/courses/AP-government-urp &#10;Preview Unit 1 for Free!! Includes Study Guides, Full-length Practice Test, Essential Questions, Required Cases Guide, Annotated Required Docs, Multiple Choice Practice Questions, and Exclusive Videos! Everything you need to ace the AP Exam!!!!" title="AP Gov--How to Write the 2020 Coronavirus Concept Application FRQ">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6307025" y="234450"/>
            <a:ext cx="2525100" cy="9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UPDATES</a:t>
            </a:r>
            <a:endParaRPr/>
          </a:p>
        </p:txBody>
      </p:sp>
      <p:sp>
        <p:nvSpPr>
          <p:cNvPr id="91" name="Google Shape;91;p16"/>
          <p:cNvSpPr txBox="1">
            <a:spLocks noGrp="1"/>
          </p:cNvSpPr>
          <p:nvPr>
            <p:ph type="body" idx="1"/>
          </p:nvPr>
        </p:nvSpPr>
        <p:spPr>
          <a:xfrm>
            <a:off x="6189775" y="1089550"/>
            <a:ext cx="2642400" cy="34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2020 Exam only consists of Unit 1-3: </a:t>
            </a:r>
            <a:endParaRPr/>
          </a:p>
          <a:p>
            <a:pPr marL="0" lvl="0" indent="0" algn="l" rtl="0">
              <a:spcBef>
                <a:spcPts val="1600"/>
              </a:spcBef>
              <a:spcAft>
                <a:spcPts val="0"/>
              </a:spcAft>
              <a:buNone/>
            </a:pPr>
            <a:r>
              <a:rPr lang="en"/>
              <a:t>Module 1: Foundations</a:t>
            </a:r>
            <a:endParaRPr/>
          </a:p>
          <a:p>
            <a:pPr marL="0" lvl="0" indent="0" algn="l" rtl="0">
              <a:spcBef>
                <a:spcPts val="1600"/>
              </a:spcBef>
              <a:spcAft>
                <a:spcPts val="0"/>
              </a:spcAft>
              <a:buNone/>
            </a:pPr>
            <a:r>
              <a:rPr lang="en"/>
              <a:t>Module 4: Institutions (Branches)</a:t>
            </a:r>
            <a:endParaRPr/>
          </a:p>
          <a:p>
            <a:pPr marL="0" lvl="0" indent="0" algn="l" rtl="0">
              <a:spcBef>
                <a:spcPts val="1600"/>
              </a:spcBef>
              <a:spcAft>
                <a:spcPts val="0"/>
              </a:spcAft>
              <a:buNone/>
            </a:pPr>
            <a:r>
              <a:rPr lang="en"/>
              <a:t>Module 5: Bureaucracy</a:t>
            </a:r>
            <a:endParaRPr/>
          </a:p>
          <a:p>
            <a:pPr marL="0" lvl="0" indent="0" algn="l" rtl="0">
              <a:spcBef>
                <a:spcPts val="1600"/>
              </a:spcBef>
              <a:spcAft>
                <a:spcPts val="1600"/>
              </a:spcAft>
              <a:buNone/>
            </a:pPr>
            <a:r>
              <a:rPr lang="en"/>
              <a:t>Module 6: Civil Rights and Liberties </a:t>
            </a:r>
            <a:endParaRPr/>
          </a:p>
        </p:txBody>
      </p:sp>
      <p:pic>
        <p:nvPicPr>
          <p:cNvPr id="92" name="Google Shape;92;p16"/>
          <p:cNvPicPr preferRelativeResize="0"/>
          <p:nvPr/>
        </p:nvPicPr>
        <p:blipFill>
          <a:blip r:embed="rId3">
            <a:alphaModFix/>
          </a:blip>
          <a:stretch>
            <a:fillRect/>
          </a:stretch>
        </p:blipFill>
        <p:spPr>
          <a:xfrm>
            <a:off x="0" y="680175"/>
            <a:ext cx="5884974" cy="3072183"/>
          </a:xfrm>
          <a:prstGeom prst="rect">
            <a:avLst/>
          </a:prstGeom>
          <a:noFill/>
          <a:ln>
            <a:noFill/>
          </a:ln>
        </p:spPr>
      </p:pic>
      <p:sp>
        <p:nvSpPr>
          <p:cNvPr id="93" name="Google Shape;93;p16"/>
          <p:cNvSpPr txBox="1"/>
          <p:nvPr/>
        </p:nvSpPr>
        <p:spPr>
          <a:xfrm>
            <a:off x="609599" y="4104050"/>
            <a:ext cx="5345700" cy="7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ighlight>
                  <a:srgbClr val="FFFFFF"/>
                </a:highlight>
                <a:latin typeface="Lato"/>
                <a:ea typeface="Lato"/>
                <a:cs typeface="Lato"/>
                <a:sym typeface="Lato"/>
                <a:hlinkClick r:id="rId4"/>
              </a:rPr>
              <a:t>https://apcoronavirusupdates.collegeboard.org/students</a:t>
            </a:r>
            <a:endParaRPr sz="1200" u="sng">
              <a:solidFill>
                <a:schemeClr val="hlink"/>
              </a:solidFill>
              <a:highlight>
                <a:srgbClr val="FFFFFF"/>
              </a:highlight>
              <a:latin typeface="Lato"/>
              <a:ea typeface="Lato"/>
              <a:cs typeface="Lato"/>
              <a:sym typeface="Lato"/>
              <a:hlinkClick r:id="rId4"/>
            </a:endParaRPr>
          </a:p>
          <a:p>
            <a:pPr marL="0" marR="0" lvl="0" indent="0" algn="l" rtl="0">
              <a:lnSpc>
                <a:spcPct val="115000"/>
              </a:lnSpc>
              <a:spcBef>
                <a:spcPts val="0"/>
              </a:spcBef>
              <a:spcAft>
                <a:spcPts val="0"/>
              </a:spcAft>
              <a:buNone/>
            </a:pPr>
            <a:r>
              <a:rPr lang="en" sz="1200" u="sng">
                <a:solidFill>
                  <a:schemeClr val="hlink"/>
                </a:solidFill>
                <a:highlight>
                  <a:srgbClr val="FFFFFF"/>
                </a:highlight>
                <a:latin typeface="Lato"/>
                <a:ea typeface="Lato"/>
                <a:cs typeface="Lato"/>
                <a:sym typeface="Lato"/>
                <a:hlinkClick r:id="rId4"/>
              </a:rPr>
              <a:t> (Links to an external site.)</a:t>
            </a:r>
            <a:endParaRPr sz="1200" u="sng">
              <a:solidFill>
                <a:schemeClr val="hlink"/>
              </a:solidFill>
              <a:highlight>
                <a:srgbClr val="FFFFFF"/>
              </a:highlight>
              <a:latin typeface="Lato"/>
              <a:ea typeface="Lato"/>
              <a:cs typeface="Lato"/>
              <a:sym typeface="Lato"/>
              <a:hlinkClick r:id="rId4"/>
            </a:endParaRPr>
          </a:p>
        </p:txBody>
      </p:sp>
      <p:cxnSp>
        <p:nvCxnSpPr>
          <p:cNvPr id="94" name="Google Shape;94;p16"/>
          <p:cNvCxnSpPr/>
          <p:nvPr/>
        </p:nvCxnSpPr>
        <p:spPr>
          <a:xfrm>
            <a:off x="2640025" y="902775"/>
            <a:ext cx="3550200" cy="690300"/>
          </a:xfrm>
          <a:prstGeom prst="straightConnector1">
            <a:avLst/>
          </a:prstGeom>
          <a:noFill/>
          <a:ln w="9525" cap="flat" cmpd="sng">
            <a:solidFill>
              <a:schemeClr val="dk2"/>
            </a:solidFill>
            <a:prstDash val="solid"/>
            <a:round/>
            <a:headEnd type="triangle" w="med" len="med"/>
            <a:tailEnd type="non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10" name="Google Shape;310;p43" descr="Learn how to write a Content Application FRQ for the new AP Government and Politics exam. This video explains what content application means (it's a form of qualitative analysis), and how it is used on your AP gov test. Step by step explanation and practice question included!" title="Content Application FRQ">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4"/>
          <p:cNvSpPr txBox="1">
            <a:spLocks noGrp="1"/>
          </p:cNvSpPr>
          <p:nvPr>
            <p:ph type="title"/>
          </p:nvPr>
        </p:nvSpPr>
        <p:spPr>
          <a:xfrm>
            <a:off x="311700" y="1871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Conceptual Practice FRQ- Unit 1 &amp; 2</a:t>
            </a:r>
            <a:endParaRPr/>
          </a:p>
        </p:txBody>
      </p:sp>
      <p:sp>
        <p:nvSpPr>
          <p:cNvPr id="316" name="Google Shape;316;p44"/>
          <p:cNvSpPr txBox="1">
            <a:spLocks noGrp="1"/>
          </p:cNvSpPr>
          <p:nvPr>
            <p:ph type="body" idx="1"/>
          </p:nvPr>
        </p:nvSpPr>
        <p:spPr>
          <a:xfrm>
            <a:off x="311700" y="894525"/>
            <a:ext cx="8594700" cy="4056000"/>
          </a:xfrm>
          <a:prstGeom prst="rect">
            <a:avLst/>
          </a:prstGeom>
        </p:spPr>
        <p:txBody>
          <a:bodyPr spcFirstLastPara="1" wrap="square" lIns="91425" tIns="91425" rIns="91425" bIns="91425" anchor="t" anchorCtr="0">
            <a:noAutofit/>
          </a:bodyPr>
          <a:lstStyle/>
          <a:p>
            <a:pPr marL="0" lvl="0" indent="0" algn="l" rtl="0">
              <a:spcBef>
                <a:spcPts val="900"/>
              </a:spcBef>
              <a:spcAft>
                <a:spcPts val="0"/>
              </a:spcAft>
              <a:buNone/>
            </a:pPr>
            <a:r>
              <a:rPr lang="en" sz="1200">
                <a:solidFill>
                  <a:srgbClr val="2D3B45"/>
                </a:solidFill>
                <a:highlight>
                  <a:srgbClr val="FFFFFF"/>
                </a:highlight>
                <a:latin typeface="Lato"/>
                <a:ea typeface="Lato"/>
                <a:cs typeface="Lato"/>
                <a:sym typeface="Lato"/>
              </a:rPr>
              <a:t>We currently do not have a full understanding of the</a:t>
            </a:r>
            <a:r>
              <a:rPr lang="en" sz="1200" u="sng">
                <a:solidFill>
                  <a:schemeClr val="hlink"/>
                </a:solidFill>
                <a:highlight>
                  <a:srgbClr val="FFFFFF"/>
                </a:highlight>
                <a:latin typeface="Lato"/>
                <a:ea typeface="Lato"/>
                <a:cs typeface="Lato"/>
                <a:sym typeface="Lato"/>
                <a:hlinkClick r:id="rId3"/>
              </a:rPr>
              <a:t> spectrum</a:t>
            </a:r>
            <a:r>
              <a:rPr lang="en" sz="1200" u="sng">
                <a:solidFill>
                  <a:schemeClr val="hlink"/>
                </a:solidFill>
                <a:highlight>
                  <a:srgbClr val="FFFFFF"/>
                </a:highlight>
                <a:latin typeface="Lato"/>
                <a:ea typeface="Lato"/>
                <a:cs typeface="Lato"/>
                <a:sym typeface="Lato"/>
                <a:hlinkClick r:id="rId4"/>
              </a:rPr>
              <a:t> of illness</a:t>
            </a:r>
            <a:r>
              <a:rPr lang="en" sz="1200">
                <a:solidFill>
                  <a:srgbClr val="2D3B45"/>
                </a:solidFill>
                <a:highlight>
                  <a:srgbClr val="FFFFFF"/>
                </a:highlight>
                <a:latin typeface="Lato"/>
                <a:ea typeface="Lato"/>
                <a:cs typeface="Lato"/>
                <a:sym typeface="Lato"/>
              </a:rPr>
              <a:t> from COVID-19, meaning we don’t know how often the disease will manifest as a mild, severe, or fatal disease. Since we haven’t yet been able to do surveillance testing in American communities or even of some patients in hospitals, mild and moderate cases are being missed. Even so, Dr. Anthony S. Fauci, head of the National Institute of Allergy and Infectious Diseases, recently </a:t>
            </a:r>
            <a:r>
              <a:rPr lang="en" sz="1200" u="sng">
                <a:solidFill>
                  <a:schemeClr val="hlink"/>
                </a:solidFill>
                <a:highlight>
                  <a:srgbClr val="FFFFFF"/>
                </a:highlight>
                <a:latin typeface="Lato"/>
                <a:ea typeface="Lato"/>
                <a:cs typeface="Lato"/>
                <a:sym typeface="Lato"/>
                <a:hlinkClick r:id="rId5"/>
              </a:rPr>
              <a:t>suggested the COVID-19 may be 10 times as lethal as the flu</a:t>
            </a:r>
            <a:r>
              <a:rPr lang="en" sz="1200">
                <a:solidFill>
                  <a:srgbClr val="2D3B45"/>
                </a:solidFill>
                <a:highlight>
                  <a:srgbClr val="FFFFFF"/>
                </a:highlight>
                <a:latin typeface="Lato"/>
                <a:ea typeface="Lato"/>
                <a:cs typeface="Lato"/>
                <a:sym typeface="Lato"/>
              </a:rPr>
              <a:t>, even for young, healthy individuals.</a:t>
            </a:r>
            <a:endParaRPr sz="12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200">
                <a:solidFill>
                  <a:srgbClr val="2D3B45"/>
                </a:solidFill>
                <a:highlight>
                  <a:srgbClr val="FFFFFF"/>
                </a:highlight>
                <a:latin typeface="Lato"/>
                <a:ea typeface="Lato"/>
                <a:cs typeface="Lato"/>
                <a:sym typeface="Lato"/>
              </a:rPr>
              <a:t>In her presentation, Dr. Alter emphasized that for reasons not yet understood, infection in certain patients, particularly the elderly and those with chronic medical conditions, can result rapidly and unpredictably in a severe lung inflammation called Acute Respiratory Distress Syndrome (ARDS), which can cause a cascade of organ and system failures.</a:t>
            </a:r>
            <a:endParaRPr sz="12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200">
                <a:solidFill>
                  <a:srgbClr val="2D3B45"/>
                </a:solidFill>
                <a:highlight>
                  <a:srgbClr val="FFFFFF"/>
                </a:highlight>
                <a:latin typeface="Lato"/>
                <a:ea typeface="Lato"/>
                <a:cs typeface="Lato"/>
                <a:sym typeface="Lato"/>
              </a:rPr>
              <a:t>New York Times</a:t>
            </a:r>
            <a:endParaRPr sz="12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200">
                <a:solidFill>
                  <a:srgbClr val="2D3B45"/>
                </a:solidFill>
                <a:highlight>
                  <a:srgbClr val="FFFFFF"/>
                </a:highlight>
                <a:latin typeface="Lato"/>
                <a:ea typeface="Lato"/>
                <a:cs typeface="Lato"/>
                <a:sym typeface="Lato"/>
              </a:rPr>
              <a:t>After reading the scenario, please respond to A, B, and C below.</a:t>
            </a:r>
            <a:endParaRPr sz="12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200">
                <a:solidFill>
                  <a:srgbClr val="2D3B45"/>
                </a:solidFill>
                <a:highlight>
                  <a:srgbClr val="FFFFFF"/>
                </a:highlight>
                <a:latin typeface="Lato"/>
                <a:ea typeface="Lato"/>
                <a:cs typeface="Lato"/>
                <a:sym typeface="Lato"/>
              </a:rPr>
              <a:t>A. Describe an action the President could take to address the problem described in the scenario, as well as the constitutional provision that would authorize that action.</a:t>
            </a:r>
            <a:endParaRPr sz="12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200">
                <a:solidFill>
                  <a:srgbClr val="2D3B45"/>
                </a:solidFill>
                <a:highlight>
                  <a:srgbClr val="FFFFFF"/>
                </a:highlight>
                <a:latin typeface="Lato"/>
                <a:ea typeface="Lato"/>
                <a:cs typeface="Lato"/>
                <a:sym typeface="Lato"/>
              </a:rPr>
              <a:t>B. In the context of the scenario, explain how the Constitution limits the President’s power to address this problem.</a:t>
            </a:r>
            <a:endParaRPr sz="1200">
              <a:solidFill>
                <a:srgbClr val="2D3B45"/>
              </a:solidFill>
              <a:highlight>
                <a:srgbClr val="FFFFFF"/>
              </a:highlight>
              <a:latin typeface="Lato"/>
              <a:ea typeface="Lato"/>
              <a:cs typeface="Lato"/>
              <a:sym typeface="Lato"/>
            </a:endParaRPr>
          </a:p>
          <a:p>
            <a:pPr marL="0" lvl="0" indent="0" algn="l" rtl="0">
              <a:spcBef>
                <a:spcPts val="900"/>
              </a:spcBef>
              <a:spcAft>
                <a:spcPts val="0"/>
              </a:spcAft>
              <a:buNone/>
            </a:pPr>
            <a:r>
              <a:rPr lang="en" sz="1200">
                <a:solidFill>
                  <a:srgbClr val="2D3B45"/>
                </a:solidFill>
                <a:highlight>
                  <a:srgbClr val="FFFFFF"/>
                </a:highlight>
                <a:latin typeface="Lato"/>
                <a:ea typeface="Lato"/>
                <a:cs typeface="Lato"/>
                <a:sym typeface="Lato"/>
              </a:rPr>
              <a:t>C. In the context of the scenario, explain how the principle of federalism affects the President’s ability to respond to the situation.</a:t>
            </a:r>
            <a:endParaRPr sz="1200">
              <a:solidFill>
                <a:srgbClr val="2D3B45"/>
              </a:solidFill>
              <a:highlight>
                <a:srgbClr val="FFFFFF"/>
              </a:highlight>
              <a:latin typeface="Lato"/>
              <a:ea typeface="Lato"/>
              <a:cs typeface="Lato"/>
              <a:sym typeface="Lato"/>
            </a:endParaRPr>
          </a:p>
          <a:p>
            <a:pPr marL="0" lvl="0" indent="0" algn="l" rtl="0">
              <a:spcBef>
                <a:spcPts val="90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5"/>
          <p:cNvSpPr txBox="1">
            <a:spLocks noGrp="1"/>
          </p:cNvSpPr>
          <p:nvPr>
            <p:ph type="title"/>
          </p:nvPr>
        </p:nvSpPr>
        <p:spPr>
          <a:xfrm>
            <a:off x="311700" y="102900"/>
            <a:ext cx="8520600" cy="56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Conceptual Practice FRQ Unit 2</a:t>
            </a:r>
            <a:endParaRPr/>
          </a:p>
        </p:txBody>
      </p:sp>
      <p:sp>
        <p:nvSpPr>
          <p:cNvPr id="322" name="Google Shape;322;p45"/>
          <p:cNvSpPr txBox="1"/>
          <p:nvPr/>
        </p:nvSpPr>
        <p:spPr>
          <a:xfrm>
            <a:off x="227600" y="672000"/>
            <a:ext cx="8520600" cy="343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rgbClr val="333333"/>
                </a:solidFill>
                <a:highlight>
                  <a:srgbClr val="FFFFFF"/>
                </a:highlight>
                <a:latin typeface="Roboto"/>
                <a:ea typeface="Roboto"/>
                <a:cs typeface="Roboto"/>
                <a:sym typeface="Roboto"/>
              </a:rPr>
              <a:t>In May 2017 the Federal Communications Commission (FCC) announced a proposal to repeal net neutrality rules that govern how Internet service providers treat Internet traffic. Under net neutrality rules, companies that sell Internet services to customers must provide access to all Web sites at the same speed. Without net neutrality, Internet service companies can charge consumers or Web sites a premium for high-speed access to certain sites.</a:t>
            </a:r>
            <a:endParaRPr sz="1500">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sz="1500">
                <a:solidFill>
                  <a:srgbClr val="333333"/>
                </a:solidFill>
                <a:highlight>
                  <a:srgbClr val="FFFFFF"/>
                </a:highlight>
                <a:latin typeface="Roboto"/>
                <a:ea typeface="Roboto"/>
                <a:cs typeface="Roboto"/>
                <a:sym typeface="Roboto"/>
              </a:rPr>
              <a:t>As required by statute, the FCC opened up the proposed rule for public comment. The rule received an astonishing 21 million comments. However, a study of the comments by Pew Research showed that only 6% of the comments were unique, suggesting that the comments were part of organized campaigns and possibly generated by computer bots. For example, on nine different occasions, more than 75,000 comments were submitted within the same second. Many of the commenter names and e-mail addresses also appeared to be fake.</a:t>
            </a:r>
            <a:endParaRPr sz="1500">
              <a:solidFill>
                <a:srgbClr val="333333"/>
              </a:solidFill>
              <a:highlight>
                <a:srgbClr val="FFFFFF"/>
              </a:highlight>
              <a:latin typeface="Roboto"/>
              <a:ea typeface="Roboto"/>
              <a:cs typeface="Roboto"/>
              <a:sym typeface="Roboto"/>
            </a:endParaRPr>
          </a:p>
          <a:p>
            <a:pPr marL="457200" lvl="0" indent="-323850" algn="l" rtl="0">
              <a:lnSpc>
                <a:spcPct val="115000"/>
              </a:lnSpc>
              <a:spcBef>
                <a:spcPts val="1100"/>
              </a:spcBef>
              <a:spcAft>
                <a:spcPts val="0"/>
              </a:spcAft>
              <a:buClr>
                <a:srgbClr val="333333"/>
              </a:buClr>
              <a:buSzPts val="1500"/>
              <a:buFont typeface="Roboto"/>
              <a:buAutoNum type="alphaUcPeriod"/>
            </a:pPr>
            <a:r>
              <a:rPr lang="en" sz="1500">
                <a:solidFill>
                  <a:srgbClr val="333333"/>
                </a:solidFill>
                <a:highlight>
                  <a:srgbClr val="FFFFFF"/>
                </a:highlight>
                <a:latin typeface="Roboto"/>
                <a:ea typeface="Roboto"/>
                <a:cs typeface="Roboto"/>
                <a:sym typeface="Roboto"/>
              </a:rPr>
              <a:t>Referencing the scenario, describe the function being carried out by the FCC.</a:t>
            </a:r>
            <a:endParaRPr sz="1500">
              <a:solidFill>
                <a:srgbClr val="333333"/>
              </a:solidFill>
              <a:highlight>
                <a:srgbClr val="FFFFFF"/>
              </a:highlight>
              <a:latin typeface="Roboto"/>
              <a:ea typeface="Roboto"/>
              <a:cs typeface="Roboto"/>
              <a:sym typeface="Roboto"/>
            </a:endParaRPr>
          </a:p>
          <a:p>
            <a:pPr marL="457200" lvl="0" indent="-323850" algn="l" rtl="0">
              <a:lnSpc>
                <a:spcPct val="115000"/>
              </a:lnSpc>
              <a:spcBef>
                <a:spcPts val="0"/>
              </a:spcBef>
              <a:spcAft>
                <a:spcPts val="0"/>
              </a:spcAft>
              <a:buClr>
                <a:srgbClr val="333333"/>
              </a:buClr>
              <a:buSzPts val="1500"/>
              <a:buFont typeface="Roboto"/>
              <a:buAutoNum type="alphaUcPeriod"/>
            </a:pPr>
            <a:r>
              <a:rPr lang="en" sz="1500">
                <a:solidFill>
                  <a:srgbClr val="333333"/>
                </a:solidFill>
                <a:highlight>
                  <a:srgbClr val="FFFFFF"/>
                </a:highlight>
                <a:latin typeface="Roboto"/>
                <a:ea typeface="Roboto"/>
                <a:cs typeface="Roboto"/>
                <a:sym typeface="Roboto"/>
              </a:rPr>
              <a:t>Explain how interest groups can affect the process described in part A.</a:t>
            </a:r>
            <a:endParaRPr sz="1500">
              <a:solidFill>
                <a:srgbClr val="333333"/>
              </a:solidFill>
              <a:highlight>
                <a:srgbClr val="FFFFFF"/>
              </a:highlight>
              <a:latin typeface="Roboto"/>
              <a:ea typeface="Roboto"/>
              <a:cs typeface="Roboto"/>
              <a:sym typeface="Roboto"/>
            </a:endParaRPr>
          </a:p>
          <a:p>
            <a:pPr marL="457200" lvl="0" indent="-323850" algn="l" rtl="0">
              <a:lnSpc>
                <a:spcPct val="115000"/>
              </a:lnSpc>
              <a:spcBef>
                <a:spcPts val="0"/>
              </a:spcBef>
              <a:spcAft>
                <a:spcPts val="0"/>
              </a:spcAft>
              <a:buClr>
                <a:srgbClr val="333333"/>
              </a:buClr>
              <a:buSzPts val="1500"/>
              <a:buFont typeface="Roboto"/>
              <a:buAutoNum type="alphaUcPeriod"/>
            </a:pPr>
            <a:r>
              <a:rPr lang="en" sz="1500">
                <a:solidFill>
                  <a:srgbClr val="333333"/>
                </a:solidFill>
                <a:highlight>
                  <a:srgbClr val="FFFFFF"/>
                </a:highlight>
                <a:latin typeface="Roboto"/>
                <a:ea typeface="Roboto"/>
                <a:cs typeface="Roboto"/>
                <a:sym typeface="Roboto"/>
              </a:rPr>
              <a:t>In December of 2017, the FCC created the rule ending net neutrality. Explain how Congress could respond to the decision made by the FCC if it opposes the new rule.</a:t>
            </a:r>
            <a:endParaRPr sz="1500">
              <a:solidFill>
                <a:srgbClr val="333333"/>
              </a:solidFill>
              <a:highlight>
                <a:srgbClr val="FFFFFF"/>
              </a:highlight>
              <a:latin typeface="Roboto"/>
              <a:ea typeface="Roboto"/>
              <a:cs typeface="Roboto"/>
              <a:sym typeface="Roboto"/>
            </a:endParaRPr>
          </a:p>
          <a:p>
            <a:pPr marL="0" lvl="0" indent="0" algn="l" rtl="0">
              <a:lnSpc>
                <a:spcPct val="115000"/>
              </a:lnSpc>
              <a:spcBef>
                <a:spcPts val="900"/>
              </a:spcBef>
              <a:spcAft>
                <a:spcPts val="900"/>
              </a:spcAft>
              <a:buNone/>
            </a:pPr>
            <a:endParaRPr sz="1500">
              <a:solidFill>
                <a:srgbClr val="2D3B45"/>
              </a:solidFill>
              <a:highlight>
                <a:srgbClr val="FFFFFF"/>
              </a:highlight>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6"/>
          <p:cNvSpPr txBox="1">
            <a:spLocks noGrp="1"/>
          </p:cNvSpPr>
          <p:nvPr>
            <p:ph type="title"/>
          </p:nvPr>
        </p:nvSpPr>
        <p:spPr>
          <a:xfrm>
            <a:off x="311700" y="102900"/>
            <a:ext cx="8520600" cy="56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Conceptual Practice FRQ Unit 2</a:t>
            </a:r>
            <a:endParaRPr/>
          </a:p>
        </p:txBody>
      </p:sp>
      <p:sp>
        <p:nvSpPr>
          <p:cNvPr id="328" name="Google Shape;328;p46"/>
          <p:cNvSpPr txBox="1"/>
          <p:nvPr/>
        </p:nvSpPr>
        <p:spPr>
          <a:xfrm>
            <a:off x="227600" y="825025"/>
            <a:ext cx="8718900" cy="328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33333"/>
                </a:solidFill>
                <a:highlight>
                  <a:srgbClr val="FFFFFF"/>
                </a:highlight>
                <a:latin typeface="Roboto"/>
                <a:ea typeface="Roboto"/>
                <a:cs typeface="Roboto"/>
                <a:sym typeface="Roboto"/>
              </a:rPr>
              <a:t>The following is from the 2016 Republican Party Platform. “Because the Federal Reserve’s monetary policy decisions affect job creation, upward mobility for workers, and equitable prosperity, they should be transparent. Similarly, the Federal Reserve’s important role as a lender of last resort should also be carried out in a more transparent manner. The Republican Party will advance legislation that brings transparency and accountability to the Federal Reserve, the Federal Open Market Committee, and the Federal Reserve’s dealing with foreign banks.”</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u="sng">
                <a:solidFill>
                  <a:srgbClr val="1877B1"/>
                </a:solidFill>
                <a:highlight>
                  <a:srgbClr val="FFFFFF"/>
                </a:highlight>
                <a:latin typeface="Roboto"/>
                <a:ea typeface="Roboto"/>
                <a:cs typeface="Roboto"/>
                <a:sym typeface="Roboto"/>
                <a:hlinkClick r:id="rId3"/>
              </a:rPr>
              <a:t>https://www.gop.com/the-2016-republican-party-platform</a:t>
            </a:r>
            <a:r>
              <a:rPr lang="en">
                <a:solidFill>
                  <a:srgbClr val="333333"/>
                </a:solidFill>
                <a:highlight>
                  <a:srgbClr val="FFFFFF"/>
                </a:highlight>
                <a:latin typeface="Roboto"/>
                <a:ea typeface="Roboto"/>
                <a:cs typeface="Roboto"/>
                <a:sym typeface="Roboto"/>
              </a:rPr>
              <a:t>/</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a:solidFill>
                  <a:srgbClr val="333333"/>
                </a:solidFill>
                <a:highlight>
                  <a:srgbClr val="FFFFFF"/>
                </a:highlight>
                <a:latin typeface="Roboto"/>
                <a:ea typeface="Roboto"/>
                <a:cs typeface="Roboto"/>
                <a:sym typeface="Roboto"/>
              </a:rPr>
              <a:t>After reading the scenario, respond to A, B, and C below.</a:t>
            </a:r>
            <a:endParaRPr>
              <a:solidFill>
                <a:srgbClr val="333333"/>
              </a:solidFill>
              <a:highlight>
                <a:srgbClr val="FFFFFF"/>
              </a:highlight>
              <a:latin typeface="Roboto"/>
              <a:ea typeface="Roboto"/>
              <a:cs typeface="Roboto"/>
              <a:sym typeface="Roboto"/>
            </a:endParaRPr>
          </a:p>
          <a:p>
            <a:pPr marL="457200" lvl="0" indent="-317500" algn="l" rtl="0">
              <a:lnSpc>
                <a:spcPct val="115000"/>
              </a:lnSpc>
              <a:spcBef>
                <a:spcPts val="1100"/>
              </a:spcBef>
              <a:spcAft>
                <a:spcPts val="0"/>
              </a:spcAft>
              <a:buClr>
                <a:srgbClr val="333333"/>
              </a:buClr>
              <a:buSzPts val="1400"/>
              <a:buFont typeface="Roboto"/>
              <a:buAutoNum type="alphaLcPeriod"/>
            </a:pPr>
            <a:r>
              <a:rPr lang="en">
                <a:solidFill>
                  <a:srgbClr val="333333"/>
                </a:solidFill>
                <a:highlight>
                  <a:srgbClr val="FFFFFF"/>
                </a:highlight>
                <a:latin typeface="Roboto"/>
                <a:ea typeface="Roboto"/>
                <a:cs typeface="Roboto"/>
                <a:sym typeface="Roboto"/>
              </a:rPr>
              <a:t>Describe an action, other than advancing legislation, that members of Congress may take to bring transparency and accountability to the Federal Reserve.</a:t>
            </a:r>
            <a:endParaRPr>
              <a:solidFill>
                <a:srgbClr val="333333"/>
              </a:solidFill>
              <a:highlight>
                <a:srgbClr val="FFFFFF"/>
              </a:highlight>
              <a:latin typeface="Roboto"/>
              <a:ea typeface="Roboto"/>
              <a:cs typeface="Roboto"/>
              <a:sym typeface="Roboto"/>
            </a:endParaRPr>
          </a:p>
          <a:p>
            <a:pPr marL="457200" lvl="0" indent="-317500" algn="l" rtl="0">
              <a:lnSpc>
                <a:spcPct val="115000"/>
              </a:lnSpc>
              <a:spcBef>
                <a:spcPts val="0"/>
              </a:spcBef>
              <a:spcAft>
                <a:spcPts val="0"/>
              </a:spcAft>
              <a:buClr>
                <a:srgbClr val="333333"/>
              </a:buClr>
              <a:buSzPts val="1400"/>
              <a:buFont typeface="Roboto"/>
              <a:buAutoNum type="alphaLcPeriod"/>
            </a:pPr>
            <a:r>
              <a:rPr lang="en">
                <a:solidFill>
                  <a:srgbClr val="333333"/>
                </a:solidFill>
                <a:highlight>
                  <a:srgbClr val="FFFFFF"/>
                </a:highlight>
                <a:latin typeface="Roboto"/>
                <a:ea typeface="Roboto"/>
                <a:cs typeface="Roboto"/>
                <a:sym typeface="Roboto"/>
              </a:rPr>
              <a:t>In the context of this section of the Republican Party platform, explain how the proposal to increase transparency and accountability described in part A would affect the Federal Reserve’s ability to make economic policy.</a:t>
            </a:r>
            <a:endParaRPr>
              <a:solidFill>
                <a:srgbClr val="333333"/>
              </a:solidFill>
              <a:highlight>
                <a:srgbClr val="FFFFFF"/>
              </a:highlight>
              <a:latin typeface="Roboto"/>
              <a:ea typeface="Roboto"/>
              <a:cs typeface="Roboto"/>
              <a:sym typeface="Roboto"/>
            </a:endParaRPr>
          </a:p>
          <a:p>
            <a:pPr marL="457200" lvl="0" indent="-317500" algn="l" rtl="0">
              <a:lnSpc>
                <a:spcPct val="115000"/>
              </a:lnSpc>
              <a:spcBef>
                <a:spcPts val="0"/>
              </a:spcBef>
              <a:spcAft>
                <a:spcPts val="0"/>
              </a:spcAft>
              <a:buClr>
                <a:srgbClr val="333333"/>
              </a:buClr>
              <a:buSzPts val="1400"/>
              <a:buFont typeface="Roboto"/>
              <a:buAutoNum type="alphaLcPeriod"/>
            </a:pPr>
            <a:r>
              <a:rPr lang="en">
                <a:solidFill>
                  <a:srgbClr val="333333"/>
                </a:solidFill>
                <a:highlight>
                  <a:srgbClr val="FFFFFF"/>
                </a:highlight>
                <a:latin typeface="Roboto"/>
                <a:ea typeface="Roboto"/>
                <a:cs typeface="Roboto"/>
                <a:sym typeface="Roboto"/>
              </a:rPr>
              <a:t>Explain how ideological differences between the parties might affect Democratic Party support of the propos</a:t>
            </a: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1100"/>
              </a:spcAft>
              <a:buNone/>
            </a:pPr>
            <a:endParaRPr>
              <a:solidFill>
                <a:srgbClr val="333333"/>
              </a:solidFill>
              <a:highlight>
                <a:srgbClr val="FFFFFF"/>
              </a:highlight>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7"/>
          <p:cNvSpPr txBox="1">
            <a:spLocks noGrp="1"/>
          </p:cNvSpPr>
          <p:nvPr>
            <p:ph type="title"/>
          </p:nvPr>
        </p:nvSpPr>
        <p:spPr>
          <a:xfrm>
            <a:off x="311700" y="102900"/>
            <a:ext cx="8520600" cy="56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Conceptual Practice FRQ Unit 2</a:t>
            </a:r>
            <a:endParaRPr/>
          </a:p>
        </p:txBody>
      </p:sp>
      <p:sp>
        <p:nvSpPr>
          <p:cNvPr id="334" name="Google Shape;334;p47"/>
          <p:cNvSpPr txBox="1"/>
          <p:nvPr/>
        </p:nvSpPr>
        <p:spPr>
          <a:xfrm>
            <a:off x="227600" y="825025"/>
            <a:ext cx="8718900" cy="328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50">
                <a:solidFill>
                  <a:srgbClr val="333333"/>
                </a:solidFill>
                <a:highlight>
                  <a:srgbClr val="FFFFFF"/>
                </a:highlight>
                <a:latin typeface="Roboto"/>
                <a:ea typeface="Roboto"/>
                <a:cs typeface="Roboto"/>
                <a:sym typeface="Roboto"/>
              </a:rPr>
              <a:t>he Securities and Exchange Commission (SEC) today charged Elon Musk, CEO and Chairman of Silicon Valley-based Tesla Inc., with securities fraud for a series of false and misleading tweets about a potential transaction to take Tesla private.</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sz="1050">
                <a:solidFill>
                  <a:srgbClr val="333333"/>
                </a:solidFill>
                <a:highlight>
                  <a:srgbClr val="FFFFFF"/>
                </a:highlight>
                <a:latin typeface="Roboto"/>
                <a:ea typeface="Roboto"/>
                <a:cs typeface="Roboto"/>
                <a:sym typeface="Roboto"/>
              </a:rPr>
              <a:t>On August 7, 2018, Musk tweeted to his 22 million Twitter followers that he could take Tesla private at $420 per share, that funding for the transaction had been secured, and that the only remaining uncertainty was a shareholder vote. The SEC’s complaint alleges that, in truth, Musk had not discussed specific deal terms with any potential financing partners, and he allegedly knew that the potential transaction was uncertain. . . . According to the SEC’s complaint, Musk’s tweets caused Tesla’s stock price to jump by over six percent on August 7, and led to significant market disruption. "Corporate officers hold positions of trust in our markets and have important responsibilities to shareholders," said Steven Peikin, Co-Director of the SEC’s Enforcement Division. "An officer’s celebrity status or reputation as a technological innovator does not give license to take those responsibilities lightly."</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sz="1050">
                <a:solidFill>
                  <a:srgbClr val="333333"/>
                </a:solidFill>
                <a:highlight>
                  <a:srgbClr val="FFFFFF"/>
                </a:highlight>
                <a:latin typeface="Roboto"/>
                <a:ea typeface="Roboto"/>
                <a:cs typeface="Roboto"/>
                <a:sym typeface="Roboto"/>
              </a:rPr>
              <a:t>"Taking care to provide truthful and accurate information is among a CEO’s most critical obligations," added Stephanie Avakian, Co-Director of the SEC’s Enforcement Division. "That standard applies with equal force when the communications are made via social media or another non-traditional form."</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sz="1050">
                <a:solidFill>
                  <a:srgbClr val="333333"/>
                </a:solidFill>
                <a:highlight>
                  <a:srgbClr val="FFFFFF"/>
                </a:highlight>
                <a:latin typeface="Roboto"/>
                <a:ea typeface="Roboto"/>
                <a:cs typeface="Roboto"/>
                <a:sym typeface="Roboto"/>
              </a:rPr>
              <a:t>Source: SEC Press Release, "Elon Musk Charged With Securities Fraud for Misleading Tweets," September 27, 2018</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sz="1050">
                <a:solidFill>
                  <a:srgbClr val="333333"/>
                </a:solidFill>
                <a:highlight>
                  <a:srgbClr val="FFFFFF"/>
                </a:highlight>
                <a:latin typeface="Roboto"/>
                <a:ea typeface="Roboto"/>
                <a:cs typeface="Roboto"/>
                <a:sym typeface="Roboto"/>
              </a:rPr>
              <a:t>After reading the scenario, please respond to A, B, and C below.</a:t>
            </a:r>
            <a:endParaRPr sz="1050">
              <a:solidFill>
                <a:srgbClr val="333333"/>
              </a:solidFill>
              <a:highlight>
                <a:srgbClr val="FFFFFF"/>
              </a:highlight>
              <a:latin typeface="Roboto"/>
              <a:ea typeface="Roboto"/>
              <a:cs typeface="Roboto"/>
              <a:sym typeface="Roboto"/>
            </a:endParaRPr>
          </a:p>
          <a:p>
            <a:pPr marL="457200" lvl="0" indent="-295275" algn="l" rtl="0">
              <a:lnSpc>
                <a:spcPct val="115000"/>
              </a:lnSpc>
              <a:spcBef>
                <a:spcPts val="1100"/>
              </a:spcBef>
              <a:spcAft>
                <a:spcPts val="0"/>
              </a:spcAft>
              <a:buClr>
                <a:srgbClr val="333333"/>
              </a:buClr>
              <a:buSzPts val="1050"/>
              <a:buFont typeface="Roboto"/>
              <a:buAutoNum type="alphaUcPeriod"/>
            </a:pPr>
            <a:r>
              <a:rPr lang="en" sz="1050">
                <a:solidFill>
                  <a:srgbClr val="333333"/>
                </a:solidFill>
                <a:highlight>
                  <a:srgbClr val="FFFFFF"/>
                </a:highlight>
                <a:latin typeface="Roboto"/>
                <a:ea typeface="Roboto"/>
                <a:cs typeface="Roboto"/>
                <a:sym typeface="Roboto"/>
              </a:rPr>
              <a:t>Describe the role of the Securities and Exchange Commission (SEC) in the context of the scenario.</a:t>
            </a:r>
            <a:endParaRPr sz="1050">
              <a:solidFill>
                <a:srgbClr val="333333"/>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rgbClr val="333333"/>
              </a:buClr>
              <a:buSzPts val="1050"/>
              <a:buFont typeface="Roboto"/>
              <a:buAutoNum type="alphaUcPeriod"/>
            </a:pPr>
            <a:r>
              <a:rPr lang="en" sz="1050">
                <a:solidFill>
                  <a:srgbClr val="333333"/>
                </a:solidFill>
                <a:highlight>
                  <a:srgbClr val="FFFFFF"/>
                </a:highlight>
                <a:latin typeface="Roboto"/>
                <a:ea typeface="Roboto"/>
                <a:cs typeface="Roboto"/>
                <a:sym typeface="Roboto"/>
              </a:rPr>
              <a:t>Explain how Congress can affect how the SEC acts in the role described in part A.</a:t>
            </a:r>
            <a:endParaRPr sz="1050">
              <a:solidFill>
                <a:srgbClr val="333333"/>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rgbClr val="333333"/>
              </a:buClr>
              <a:buSzPts val="1050"/>
              <a:buFont typeface="Roboto"/>
              <a:buAutoNum type="alphaUcPeriod"/>
            </a:pPr>
            <a:r>
              <a:rPr lang="en" sz="1050">
                <a:solidFill>
                  <a:srgbClr val="333333"/>
                </a:solidFill>
                <a:highlight>
                  <a:srgbClr val="FFFFFF"/>
                </a:highlight>
                <a:latin typeface="Roboto"/>
                <a:ea typeface="Roboto"/>
                <a:cs typeface="Roboto"/>
                <a:sym typeface="Roboto"/>
              </a:rPr>
              <a:t>Suppose there is a vacant seat on the Securities and Exchange Commission and the issue in the scenario is still pending. In the context of the scenario, explain how the process of selecting a new commissioner illustrates oversight and accountability in the bureaucracy.</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1100"/>
              </a:spcAft>
              <a:buNone/>
            </a:pPr>
            <a:endParaRPr>
              <a:solidFill>
                <a:srgbClr val="333333"/>
              </a:solidFill>
              <a:highlight>
                <a:srgbClr val="FFFFFF"/>
              </a:highlight>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8"/>
          <p:cNvSpPr txBox="1">
            <a:spLocks noGrp="1"/>
          </p:cNvSpPr>
          <p:nvPr>
            <p:ph type="title"/>
          </p:nvPr>
        </p:nvSpPr>
        <p:spPr>
          <a:xfrm>
            <a:off x="311700" y="1871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Conceptual Practice FRQ - Unit 1 &amp; 3</a:t>
            </a:r>
            <a:endParaRPr/>
          </a:p>
        </p:txBody>
      </p:sp>
      <p:sp>
        <p:nvSpPr>
          <p:cNvPr id="340" name="Google Shape;340;p48"/>
          <p:cNvSpPr txBox="1"/>
          <p:nvPr/>
        </p:nvSpPr>
        <p:spPr>
          <a:xfrm>
            <a:off x="399600" y="1071750"/>
            <a:ext cx="8095500" cy="383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33333"/>
                </a:solidFill>
                <a:highlight>
                  <a:srgbClr val="FFFFFF"/>
                </a:highlight>
                <a:latin typeface="Roboto"/>
                <a:ea typeface="Roboto"/>
                <a:cs typeface="Roboto"/>
                <a:sym typeface="Roboto"/>
              </a:rPr>
              <a:t>On October 26, 2001, the 342-page USA PATRIOT ACT quickly passed through Congress and was signed into law just 45 days after 9/11. It expanded the federal government’s ability to access phone and e-mail communications to an unprecedented level. It gave the FBI the authority to obtain personal information on people suspected of terror-related activities without the approval of judges.</a:t>
            </a:r>
            <a:endParaRPr sz="1200">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sz="1200">
                <a:solidFill>
                  <a:srgbClr val="333333"/>
                </a:solidFill>
                <a:highlight>
                  <a:srgbClr val="FFFFFF"/>
                </a:highlight>
                <a:latin typeface="Roboto"/>
                <a:ea typeface="Roboto"/>
                <a:cs typeface="Roboto"/>
                <a:sym typeface="Roboto"/>
              </a:rPr>
              <a:t>Broad support for these additional security measures led to this quick response by Congress and the president, but it also ignited a long-standing debate in American government regarding the balance between civil liberties and social order. Groups such as the American Civil Liberties Union launched campaigns opposing the measures and cautioning against the erosion of civil liberties in the wake of the 9/11 attack.</a:t>
            </a:r>
            <a:endParaRPr sz="1200">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sz="1200">
                <a:solidFill>
                  <a:srgbClr val="333333"/>
                </a:solidFill>
                <a:highlight>
                  <a:srgbClr val="FFFFFF"/>
                </a:highlight>
                <a:latin typeface="Roboto"/>
                <a:ea typeface="Roboto"/>
                <a:cs typeface="Roboto"/>
                <a:sym typeface="Roboto"/>
              </a:rPr>
              <a:t>A. Describe a section of the Constitution that a group such as the American Civil Liberties Union would likely say is most affected by the USA PATRIOT ACT.</a:t>
            </a:r>
            <a:endParaRPr sz="1200">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sz="1200">
                <a:solidFill>
                  <a:srgbClr val="333333"/>
                </a:solidFill>
                <a:highlight>
                  <a:srgbClr val="FFFFFF"/>
                </a:highlight>
                <a:latin typeface="Roboto"/>
                <a:ea typeface="Roboto"/>
                <a:cs typeface="Roboto"/>
                <a:sym typeface="Roboto"/>
              </a:rPr>
              <a:t>B. Explain how checks and balances could work to ensure that the section of the Constitution identified in Part A would be protected.</a:t>
            </a:r>
            <a:endParaRPr sz="1200">
              <a:solidFill>
                <a:srgbClr val="333333"/>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sz="1200">
                <a:solidFill>
                  <a:srgbClr val="333333"/>
                </a:solidFill>
                <a:highlight>
                  <a:srgbClr val="FFFFFF"/>
                </a:highlight>
                <a:latin typeface="Roboto"/>
                <a:ea typeface="Roboto"/>
                <a:cs typeface="Roboto"/>
                <a:sym typeface="Roboto"/>
              </a:rPr>
              <a:t>C. Over time, some of the measures of the USA PATRIOT ACT have been challenged by state governments who do not wish to cooperate with the federal government. Explain a concept of American government and politics that this action illustrates.</a:t>
            </a:r>
            <a:endParaRPr sz="1200">
              <a:solidFill>
                <a:srgbClr val="333333"/>
              </a:solidFill>
              <a:highlight>
                <a:srgbClr val="FFFFFF"/>
              </a:highlight>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xfrm>
            <a:off x="311700" y="1871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Conceptual Practice FRQ Unit 3</a:t>
            </a:r>
            <a:endParaRPr/>
          </a:p>
        </p:txBody>
      </p:sp>
      <p:pic>
        <p:nvPicPr>
          <p:cNvPr id="346" name="Google Shape;346;p49"/>
          <p:cNvPicPr preferRelativeResize="0"/>
          <p:nvPr/>
        </p:nvPicPr>
        <p:blipFill>
          <a:blip r:embed="rId3">
            <a:alphaModFix/>
          </a:blip>
          <a:stretch>
            <a:fillRect/>
          </a:stretch>
        </p:blipFill>
        <p:spPr>
          <a:xfrm>
            <a:off x="320225" y="894525"/>
            <a:ext cx="8282926" cy="4154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0"/>
          <p:cNvSpPr txBox="1">
            <a:spLocks noGrp="1"/>
          </p:cNvSpPr>
          <p:nvPr>
            <p:ph type="title"/>
          </p:nvPr>
        </p:nvSpPr>
        <p:spPr>
          <a:xfrm>
            <a:off x="311700" y="102900"/>
            <a:ext cx="8520600" cy="56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Conceptual Practice FRQ- Unit 3</a:t>
            </a:r>
            <a:endParaRPr/>
          </a:p>
        </p:txBody>
      </p:sp>
      <p:sp>
        <p:nvSpPr>
          <p:cNvPr id="352" name="Google Shape;352;p50"/>
          <p:cNvSpPr txBox="1"/>
          <p:nvPr/>
        </p:nvSpPr>
        <p:spPr>
          <a:xfrm>
            <a:off x="227600" y="672000"/>
            <a:ext cx="8520600" cy="343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None/>
            </a:pPr>
            <a:r>
              <a:rPr lang="en" sz="1200">
                <a:solidFill>
                  <a:srgbClr val="2D3B45"/>
                </a:solidFill>
                <a:highlight>
                  <a:srgbClr val="FFFFFF"/>
                </a:highlight>
                <a:latin typeface="Lato"/>
                <a:ea typeface="Lato"/>
                <a:cs typeface="Lato"/>
                <a:sym typeface="Lato"/>
              </a:rPr>
              <a:t>Today, Stephanie Schriock, president of EMILY’s List, the nation’s largest resource for women in politics, released the following statement recognizing Equal Pay Day:</a:t>
            </a:r>
            <a:endParaRPr sz="1200">
              <a:solidFill>
                <a:srgbClr val="2D3B45"/>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1200">
                <a:solidFill>
                  <a:srgbClr val="2D3B45"/>
                </a:solidFill>
                <a:highlight>
                  <a:srgbClr val="FFFFFF"/>
                </a:highlight>
                <a:latin typeface="Lato"/>
                <a:ea typeface="Lato"/>
                <a:cs typeface="Lato"/>
                <a:sym typeface="Lato"/>
              </a:rPr>
              <a:t>“It’s unacceptable that it takes almost 100 additional days for a woman working full time to make as much as a man working full time in 2018. Unfortunately, Republicans in Congress and legislatures across the country would rather attack women’s rights than support policies that fight to end gender discrimination in pay.</a:t>
            </a:r>
            <a:endParaRPr sz="1200">
              <a:solidFill>
                <a:srgbClr val="2D3B45"/>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1200">
                <a:solidFill>
                  <a:srgbClr val="2D3B45"/>
                </a:solidFill>
                <a:highlight>
                  <a:srgbClr val="FFFFFF"/>
                </a:highlight>
                <a:latin typeface="Lato"/>
                <a:ea typeface="Lato"/>
                <a:cs typeface="Lato"/>
                <a:sym typeface="Lato"/>
              </a:rPr>
              <a:t>“Every day, women feel the burden of the gender pay gap as they work to take care of their families — and for women of color the burden is even greater. America’s women and families deserve representatives who will fight to expand their economic opportunity and finally put an end to gender-based wage discrimination. That’s why EMILY’s List is proud of our pro-choice Democratic women in the House who helped pass the Paycheck Fairness Act just last week. The GOP has made clear how little they value the work of women, but EMILY’s List will continue working to elect women around the country who recognize the value of equal pay for equal work.”</a:t>
            </a:r>
            <a:endParaRPr sz="1200">
              <a:solidFill>
                <a:srgbClr val="2D3B45"/>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1200">
                <a:solidFill>
                  <a:srgbClr val="2D3B45"/>
                </a:solidFill>
                <a:highlight>
                  <a:srgbClr val="FFFFFF"/>
                </a:highlight>
                <a:latin typeface="Lato"/>
                <a:ea typeface="Lato"/>
                <a:cs typeface="Lato"/>
                <a:sym typeface="Lato"/>
              </a:rPr>
              <a:t>Source "EMILY’s List Recognizes Equal Pay Day", </a:t>
            </a:r>
            <a:r>
              <a:rPr lang="en" sz="1200" i="1">
                <a:solidFill>
                  <a:srgbClr val="2D3B45"/>
                </a:solidFill>
                <a:highlight>
                  <a:srgbClr val="FFFFFF"/>
                </a:highlight>
                <a:latin typeface="Lato"/>
                <a:ea typeface="Lato"/>
                <a:cs typeface="Lato"/>
                <a:sym typeface="Lato"/>
              </a:rPr>
              <a:t>Emily's List, </a:t>
            </a:r>
            <a:r>
              <a:rPr lang="en" sz="1200">
                <a:solidFill>
                  <a:srgbClr val="2D3B45"/>
                </a:solidFill>
                <a:highlight>
                  <a:srgbClr val="FFFFFF"/>
                </a:highlight>
                <a:latin typeface="Lato"/>
                <a:ea typeface="Lato"/>
                <a:cs typeface="Lato"/>
                <a:sym typeface="Lato"/>
              </a:rPr>
              <a:t>Washington D.C., April 2nd, 2019 </a:t>
            </a:r>
            <a:endParaRPr sz="1200">
              <a:solidFill>
                <a:srgbClr val="2D3B45"/>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1200">
                <a:solidFill>
                  <a:srgbClr val="2D3B45"/>
                </a:solidFill>
                <a:highlight>
                  <a:srgbClr val="FFFFFF"/>
                </a:highlight>
                <a:latin typeface="Lato"/>
                <a:ea typeface="Lato"/>
                <a:cs typeface="Lato"/>
                <a:sym typeface="Lato"/>
              </a:rPr>
              <a:t>After reading the scenario, respond to A, B, and C below:</a:t>
            </a:r>
            <a:endParaRPr sz="1200">
              <a:solidFill>
                <a:srgbClr val="2D3B45"/>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1200">
                <a:solidFill>
                  <a:srgbClr val="2D3B45"/>
                </a:solidFill>
                <a:highlight>
                  <a:srgbClr val="FFFFFF"/>
                </a:highlight>
                <a:latin typeface="Lato"/>
                <a:ea typeface="Lato"/>
                <a:cs typeface="Lato"/>
                <a:sym typeface="Lato"/>
              </a:rPr>
              <a:t>(A) Describe an action being taken by Emily's List in the scenario</a:t>
            </a:r>
            <a:endParaRPr sz="1200">
              <a:solidFill>
                <a:srgbClr val="2D3B45"/>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1200">
                <a:solidFill>
                  <a:srgbClr val="2D3B45"/>
                </a:solidFill>
                <a:highlight>
                  <a:srgbClr val="FFFFFF"/>
                </a:highlight>
                <a:latin typeface="Lato"/>
                <a:ea typeface="Lato"/>
                <a:cs typeface="Lato"/>
                <a:sym typeface="Lato"/>
              </a:rPr>
              <a:t>(B) Explain how the action described in Part A affects policy making in Congress</a:t>
            </a:r>
            <a:endParaRPr sz="1200">
              <a:solidFill>
                <a:srgbClr val="2D3B45"/>
              </a:solidFill>
              <a:highlight>
                <a:srgbClr val="FFFFFF"/>
              </a:highlight>
              <a:latin typeface="Lato"/>
              <a:ea typeface="Lato"/>
              <a:cs typeface="Lato"/>
              <a:sym typeface="Lato"/>
            </a:endParaRPr>
          </a:p>
          <a:p>
            <a:pPr marL="0" lvl="0" indent="0" algn="l" rtl="0">
              <a:lnSpc>
                <a:spcPct val="115000"/>
              </a:lnSpc>
              <a:spcBef>
                <a:spcPts val="900"/>
              </a:spcBef>
              <a:spcAft>
                <a:spcPts val="900"/>
              </a:spcAft>
              <a:buNone/>
            </a:pPr>
            <a:r>
              <a:rPr lang="en" sz="1200">
                <a:solidFill>
                  <a:srgbClr val="2D3B45"/>
                </a:solidFill>
                <a:highlight>
                  <a:srgbClr val="FFFFFF"/>
                </a:highlight>
                <a:latin typeface="Lato"/>
                <a:ea typeface="Lato"/>
                <a:cs typeface="Lato"/>
                <a:sym typeface="Lato"/>
              </a:rPr>
              <a:t>(C) Explain how the constitutional protection of speech supports this scenario </a:t>
            </a:r>
            <a:endParaRPr sz="1200">
              <a:solidFill>
                <a:srgbClr val="2D3B45"/>
              </a:solidFill>
              <a:highlight>
                <a:srgbClr val="FFFFFF"/>
              </a:highlight>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11700" y="185525"/>
            <a:ext cx="8520600" cy="5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Testing Method</a:t>
            </a:r>
            <a:endParaRPr/>
          </a:p>
        </p:txBody>
      </p:sp>
      <p:sp>
        <p:nvSpPr>
          <p:cNvPr id="100" name="Google Shape;100;p17"/>
          <p:cNvSpPr txBox="1">
            <a:spLocks noGrp="1"/>
          </p:cNvSpPr>
          <p:nvPr>
            <p:ph type="body" idx="1"/>
          </p:nvPr>
        </p:nvSpPr>
        <p:spPr>
          <a:xfrm>
            <a:off x="-185475" y="874650"/>
            <a:ext cx="9144000" cy="3962100"/>
          </a:xfrm>
          <a:prstGeom prst="rect">
            <a:avLst/>
          </a:prstGeom>
        </p:spPr>
        <p:txBody>
          <a:bodyPr spcFirstLastPara="1" wrap="square" lIns="91425" tIns="91425" rIns="91425" bIns="91425" anchor="t" anchorCtr="0">
            <a:noAutofit/>
          </a:bodyPr>
          <a:lstStyle/>
          <a:p>
            <a:pPr marL="698500" lvl="0" indent="-317500" algn="l" rtl="0">
              <a:spcBef>
                <a:spcPts val="0"/>
              </a:spcBef>
              <a:spcAft>
                <a:spcPts val="0"/>
              </a:spcAft>
              <a:buClr>
                <a:srgbClr val="2D3B45"/>
              </a:buClr>
              <a:buSzPts val="1400"/>
              <a:buFont typeface="Open Sans"/>
              <a:buChar char="●"/>
            </a:pPr>
            <a:r>
              <a:rPr lang="en" sz="1400">
                <a:solidFill>
                  <a:srgbClr val="2D3B45"/>
                </a:solidFill>
                <a:highlight>
                  <a:schemeClr val="lt1"/>
                </a:highlight>
              </a:rPr>
              <a:t>You can take the exam on phone OR computer. </a:t>
            </a:r>
            <a:r>
              <a:rPr lang="en" sz="1400">
                <a:solidFill>
                  <a:srgbClr val="2D3B45"/>
                </a:solidFill>
                <a:highlight>
                  <a:srgbClr val="FFFFFF"/>
                </a:highlight>
              </a:rPr>
              <a:t>Submissions will be either:</a:t>
            </a:r>
            <a:endParaRPr sz="1400">
              <a:solidFill>
                <a:srgbClr val="2D3B45"/>
              </a:solidFill>
              <a:highlight>
                <a:srgbClr val="FFFFFF"/>
              </a:highlight>
            </a:endParaRPr>
          </a:p>
          <a:p>
            <a:pPr marL="1397000" lvl="1" indent="-317500" algn="l" rtl="0">
              <a:spcBef>
                <a:spcPts val="0"/>
              </a:spcBef>
              <a:spcAft>
                <a:spcPts val="0"/>
              </a:spcAft>
              <a:buClr>
                <a:srgbClr val="2D3B45"/>
              </a:buClr>
              <a:buSzPts val="1400"/>
              <a:buFont typeface="Open Sans"/>
              <a:buChar char="○"/>
            </a:pPr>
            <a:r>
              <a:rPr lang="en">
                <a:solidFill>
                  <a:srgbClr val="2D3B45"/>
                </a:solidFill>
                <a:highlight>
                  <a:srgbClr val="FFFFFF"/>
                </a:highlight>
              </a:rPr>
              <a:t>typed on a computer</a:t>
            </a:r>
            <a:endParaRPr>
              <a:solidFill>
                <a:srgbClr val="2D3B45"/>
              </a:solidFill>
              <a:highlight>
                <a:srgbClr val="FFFFFF"/>
              </a:highlight>
            </a:endParaRPr>
          </a:p>
          <a:p>
            <a:pPr marL="1828800" lvl="3" indent="-317500" algn="l" rtl="0">
              <a:spcBef>
                <a:spcPts val="0"/>
              </a:spcBef>
              <a:spcAft>
                <a:spcPts val="0"/>
              </a:spcAft>
              <a:buClr>
                <a:srgbClr val="2D3B45"/>
              </a:buClr>
              <a:buSzPts val="1400"/>
              <a:buFont typeface="Open Sans"/>
              <a:buChar char="●"/>
            </a:pPr>
            <a:r>
              <a:rPr lang="en">
                <a:solidFill>
                  <a:srgbClr val="2D3B45"/>
                </a:solidFill>
              </a:rPr>
              <a:t>Window 1 = prompt/clock (a timer will be set on the screen, with 5 minutes upload time included, and that last 5 minutes will show an “upload warning”)</a:t>
            </a:r>
            <a:endParaRPr>
              <a:solidFill>
                <a:srgbClr val="2D3B45"/>
              </a:solidFill>
            </a:endParaRPr>
          </a:p>
          <a:p>
            <a:pPr marL="1828800" lvl="3" indent="-317500" algn="l" rtl="0">
              <a:spcBef>
                <a:spcPts val="0"/>
              </a:spcBef>
              <a:spcAft>
                <a:spcPts val="0"/>
              </a:spcAft>
              <a:buClr>
                <a:srgbClr val="2D3B45"/>
              </a:buClr>
              <a:buSzPts val="1400"/>
              <a:buFont typeface="Open Sans"/>
              <a:buChar char="●"/>
            </a:pPr>
            <a:r>
              <a:rPr lang="en">
                <a:solidFill>
                  <a:srgbClr val="2D3B45"/>
                </a:solidFill>
              </a:rPr>
              <a:t>Window 2 = response.</a:t>
            </a:r>
            <a:endParaRPr>
              <a:solidFill>
                <a:srgbClr val="2D3B45"/>
              </a:solidFill>
            </a:endParaRPr>
          </a:p>
          <a:p>
            <a:pPr marL="1828800" lvl="3" indent="-317500" algn="l" rtl="0">
              <a:spcBef>
                <a:spcPts val="0"/>
              </a:spcBef>
              <a:spcAft>
                <a:spcPts val="0"/>
              </a:spcAft>
              <a:buClr>
                <a:srgbClr val="2D3B45"/>
              </a:buClr>
              <a:buSzPts val="1400"/>
              <a:buFont typeface="Open Sans"/>
              <a:buChar char="●"/>
            </a:pPr>
            <a:r>
              <a:rPr lang="en">
                <a:solidFill>
                  <a:srgbClr val="2D3B45"/>
                </a:solidFill>
              </a:rPr>
              <a:t>Can also type up a Word doc, Google Doc, and then upload</a:t>
            </a:r>
            <a:endParaRPr>
              <a:solidFill>
                <a:srgbClr val="2D3B45"/>
              </a:solidFill>
              <a:highlight>
                <a:srgbClr val="FFFFFF"/>
              </a:highlight>
            </a:endParaRPr>
          </a:p>
          <a:p>
            <a:pPr marL="1397000" lvl="1" indent="-317500" algn="l" rtl="0">
              <a:spcBef>
                <a:spcPts val="0"/>
              </a:spcBef>
              <a:spcAft>
                <a:spcPts val="0"/>
              </a:spcAft>
              <a:buClr>
                <a:srgbClr val="2D3B45"/>
              </a:buClr>
              <a:buSzPts val="1400"/>
              <a:buFont typeface="Open Sans"/>
              <a:buChar char="○"/>
            </a:pPr>
            <a:r>
              <a:rPr lang="en">
                <a:solidFill>
                  <a:srgbClr val="2D3B45"/>
                </a:solidFill>
                <a:highlight>
                  <a:srgbClr val="FFFFFF"/>
                </a:highlight>
              </a:rPr>
              <a:t>or handwritten, then photographed and uploaded on a phone</a:t>
            </a:r>
            <a:endParaRPr>
              <a:solidFill>
                <a:srgbClr val="2D3B45"/>
              </a:solidFill>
              <a:highlight>
                <a:srgbClr val="FFFFFF"/>
              </a:highlight>
            </a:endParaRPr>
          </a:p>
          <a:p>
            <a:pPr marL="1397000" lvl="1" indent="-317500" algn="l" rtl="0">
              <a:spcBef>
                <a:spcPts val="0"/>
              </a:spcBef>
              <a:spcAft>
                <a:spcPts val="0"/>
              </a:spcAft>
              <a:buClr>
                <a:srgbClr val="2D3B45"/>
              </a:buClr>
              <a:buSzPts val="1400"/>
              <a:buFont typeface="Open Sans"/>
              <a:buChar char="○"/>
            </a:pPr>
            <a:r>
              <a:rPr lang="en">
                <a:solidFill>
                  <a:srgbClr val="2D3B45"/>
                </a:solidFill>
                <a:highlight>
                  <a:srgbClr val="FFFFFF"/>
                </a:highlight>
              </a:rPr>
              <a:t>Note: test responses must be uploaded from the same device the question is accessed from</a:t>
            </a:r>
            <a:endParaRPr>
              <a:solidFill>
                <a:srgbClr val="2D3B45"/>
              </a:solidFill>
              <a:highlight>
                <a:srgbClr val="FFFFFF"/>
              </a:highlight>
            </a:endParaRPr>
          </a:p>
          <a:p>
            <a:pPr marL="1397000" lvl="1" indent="-317500" algn="l" rtl="0">
              <a:spcBef>
                <a:spcPts val="0"/>
              </a:spcBef>
              <a:spcAft>
                <a:spcPts val="0"/>
              </a:spcAft>
              <a:buClr>
                <a:srgbClr val="2D3B45"/>
              </a:buClr>
              <a:buSzPts val="1400"/>
              <a:buFont typeface="Open Sans"/>
              <a:buChar char="○"/>
            </a:pPr>
            <a:r>
              <a:rPr lang="en">
                <a:solidFill>
                  <a:srgbClr val="2D3B45"/>
                </a:solidFill>
              </a:rPr>
              <a:t>Once response to first question is uploaded, the second prompt will automatically load</a:t>
            </a:r>
            <a:endParaRPr>
              <a:solidFill>
                <a:srgbClr val="2D3B45"/>
              </a:solidFill>
              <a:highlight>
                <a:srgbClr val="FFFFFF"/>
              </a:highlight>
            </a:endParaRPr>
          </a:p>
          <a:p>
            <a:pPr marL="698500" lvl="0" indent="-317500" algn="l" rtl="0">
              <a:spcBef>
                <a:spcPts val="0"/>
              </a:spcBef>
              <a:spcAft>
                <a:spcPts val="0"/>
              </a:spcAft>
              <a:buClr>
                <a:srgbClr val="2D3B45"/>
              </a:buClr>
              <a:buSzPts val="1400"/>
              <a:buFont typeface="Open Sans"/>
              <a:buChar char="●"/>
            </a:pPr>
            <a:r>
              <a:rPr lang="en" sz="1400">
                <a:solidFill>
                  <a:srgbClr val="2D3B45"/>
                </a:solidFill>
                <a:highlight>
                  <a:srgbClr val="FFFFFF"/>
                </a:highlight>
              </a:rPr>
              <a:t>Open book test means you CAN use your notes, books, printouts </a:t>
            </a:r>
            <a:endParaRPr sz="1400">
              <a:solidFill>
                <a:srgbClr val="2D3B45"/>
              </a:solidFill>
              <a:highlight>
                <a:srgbClr val="FFFFFF"/>
              </a:highlight>
            </a:endParaRPr>
          </a:p>
          <a:p>
            <a:pPr marL="1371600" lvl="2" indent="-317500" algn="l" rtl="0">
              <a:spcBef>
                <a:spcPts val="0"/>
              </a:spcBef>
              <a:spcAft>
                <a:spcPts val="0"/>
              </a:spcAft>
              <a:buClr>
                <a:srgbClr val="2D3B45"/>
              </a:buClr>
              <a:buSzPts val="1400"/>
              <a:buFont typeface="Open Sans"/>
              <a:buChar char="■"/>
            </a:pPr>
            <a:r>
              <a:rPr lang="en">
                <a:solidFill>
                  <a:srgbClr val="2D3B45"/>
                </a:solidFill>
                <a:highlight>
                  <a:schemeClr val="lt1"/>
                </a:highlight>
              </a:rPr>
              <a:t>Students will do their best if they already know the content (limited amount of time)</a:t>
            </a:r>
            <a:endParaRPr>
              <a:solidFill>
                <a:srgbClr val="2D3B45"/>
              </a:solidFill>
              <a:highlight>
                <a:schemeClr val="lt1"/>
              </a:highlight>
            </a:endParaRPr>
          </a:p>
          <a:p>
            <a:pPr marL="1371600" lvl="2" indent="-317500" algn="l" rtl="0">
              <a:spcBef>
                <a:spcPts val="0"/>
              </a:spcBef>
              <a:spcAft>
                <a:spcPts val="0"/>
              </a:spcAft>
              <a:buClr>
                <a:srgbClr val="2D3B45"/>
              </a:buClr>
              <a:buSzPts val="1400"/>
              <a:buFont typeface="Open Sans"/>
              <a:buChar char="■"/>
            </a:pPr>
            <a:r>
              <a:rPr lang="en">
                <a:solidFill>
                  <a:srgbClr val="2D3B45"/>
                </a:solidFill>
                <a:highlight>
                  <a:schemeClr val="lt1"/>
                </a:highlight>
              </a:rPr>
              <a:t>CB is most concerned with application of the content, than the content itself (content still cannot be incorrect). </a:t>
            </a:r>
            <a:endParaRPr>
              <a:solidFill>
                <a:srgbClr val="2D3B45"/>
              </a:solidFill>
              <a:highlight>
                <a:schemeClr val="lt1"/>
              </a:highlight>
            </a:endParaRPr>
          </a:p>
          <a:p>
            <a:pPr marL="1371600" lvl="2" indent="-317500" algn="l" rtl="0">
              <a:spcBef>
                <a:spcPts val="0"/>
              </a:spcBef>
              <a:spcAft>
                <a:spcPts val="0"/>
              </a:spcAft>
              <a:buClr>
                <a:srgbClr val="2D3B45"/>
              </a:buClr>
              <a:buSzPts val="1400"/>
              <a:buFont typeface="Open Sans"/>
              <a:buChar char="■"/>
            </a:pPr>
            <a:r>
              <a:rPr lang="en">
                <a:solidFill>
                  <a:srgbClr val="2D3B45"/>
                </a:solidFill>
                <a:highlight>
                  <a:schemeClr val="lt1"/>
                </a:highlight>
              </a:rPr>
              <a:t>Does NOT mean you can copy and paste, EVERYTHING must be in your own words</a:t>
            </a:r>
            <a:endParaRPr>
              <a:solidFill>
                <a:srgbClr val="2D3B45"/>
              </a:solidFill>
              <a:highlight>
                <a:schemeClr val="lt1"/>
              </a:highlight>
            </a:endParaRPr>
          </a:p>
          <a:p>
            <a:pPr marL="1371600" lvl="2" indent="-298450" algn="l" rtl="0">
              <a:spcBef>
                <a:spcPts val="0"/>
              </a:spcBef>
              <a:spcAft>
                <a:spcPts val="0"/>
              </a:spcAft>
              <a:buClr>
                <a:srgbClr val="2D3B45"/>
              </a:buClr>
              <a:buSzPts val="1100"/>
              <a:buFont typeface="Arial"/>
              <a:buChar char="■"/>
            </a:pPr>
            <a:r>
              <a:rPr lang="en" u="sng">
                <a:solidFill>
                  <a:srgbClr val="1877B1"/>
                </a:solidFill>
                <a:highlight>
                  <a:schemeClr val="lt1"/>
                </a:highlight>
                <a:hlinkClick r:id="rId3"/>
              </a:rPr>
              <a:t>TIPS</a:t>
            </a:r>
            <a:r>
              <a:rPr lang="en">
                <a:solidFill>
                  <a:srgbClr val="2D3B45"/>
                </a:solidFill>
                <a:highlight>
                  <a:schemeClr val="lt1"/>
                </a:highlight>
              </a:rPr>
              <a:t>  on taking an open note exam</a:t>
            </a:r>
            <a:endParaRPr sz="1400">
              <a:solidFill>
                <a:srgbClr val="2D3B45"/>
              </a:solidFill>
            </a:endParaRPr>
          </a:p>
        </p:txBody>
      </p:sp>
      <p:pic>
        <p:nvPicPr>
          <p:cNvPr id="101" name="Google Shape;101;p17"/>
          <p:cNvPicPr preferRelativeResize="0"/>
          <p:nvPr/>
        </p:nvPicPr>
        <p:blipFill>
          <a:blip r:embed="rId4">
            <a:alphaModFix/>
          </a:blip>
          <a:stretch>
            <a:fillRect/>
          </a:stretch>
        </p:blipFill>
        <p:spPr>
          <a:xfrm>
            <a:off x="7262200" y="185525"/>
            <a:ext cx="1265300" cy="113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11700" y="206500"/>
            <a:ext cx="8520600" cy="64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Testing Security</a:t>
            </a:r>
            <a:endParaRPr/>
          </a:p>
        </p:txBody>
      </p:sp>
      <p:sp>
        <p:nvSpPr>
          <p:cNvPr id="107" name="Google Shape;107;p18"/>
          <p:cNvSpPr txBox="1">
            <a:spLocks noGrp="1"/>
          </p:cNvSpPr>
          <p:nvPr>
            <p:ph type="body" idx="1"/>
          </p:nvPr>
        </p:nvSpPr>
        <p:spPr>
          <a:xfrm>
            <a:off x="145775" y="755375"/>
            <a:ext cx="8686500" cy="3813600"/>
          </a:xfrm>
          <a:prstGeom prst="rect">
            <a:avLst/>
          </a:prstGeom>
        </p:spPr>
        <p:txBody>
          <a:bodyPr spcFirstLastPara="1" wrap="square" lIns="91425" tIns="91425" rIns="91425" bIns="91425" anchor="t" anchorCtr="0">
            <a:noAutofit/>
          </a:bodyPr>
          <a:lstStyle/>
          <a:p>
            <a:pPr marL="685800" lvl="0" indent="-323850" algn="l" rtl="0">
              <a:spcBef>
                <a:spcPts val="0"/>
              </a:spcBef>
              <a:spcAft>
                <a:spcPts val="0"/>
              </a:spcAft>
              <a:buClr>
                <a:srgbClr val="2D3B45"/>
              </a:buClr>
              <a:buSzPts val="1500"/>
              <a:buFont typeface="Open Sans"/>
              <a:buChar char="●"/>
            </a:pPr>
            <a:r>
              <a:rPr lang="en" sz="1400">
                <a:solidFill>
                  <a:srgbClr val="2D3B45"/>
                </a:solidFill>
              </a:rPr>
              <a:t>Students will receive a “ticket” via email, to be automatically admitted to the May exam date -- (also in College Board account)available about 48 hours before -- if not used CB will send one for the June date</a:t>
            </a:r>
            <a:endParaRPr sz="1400">
              <a:solidFill>
                <a:srgbClr val="2D3B45"/>
              </a:solidFill>
              <a:highlight>
                <a:srgbClr val="FFFFFF"/>
              </a:highlight>
            </a:endParaRPr>
          </a:p>
          <a:p>
            <a:pPr marL="685800" lvl="0" indent="-317500" algn="l" rtl="0">
              <a:spcBef>
                <a:spcPts val="0"/>
              </a:spcBef>
              <a:spcAft>
                <a:spcPts val="0"/>
              </a:spcAft>
              <a:buClr>
                <a:srgbClr val="2D3B45"/>
              </a:buClr>
              <a:buSzPts val="1400"/>
              <a:buFont typeface="Open Sans"/>
              <a:buChar char="●"/>
            </a:pPr>
            <a:r>
              <a:rPr lang="en" sz="1400">
                <a:solidFill>
                  <a:srgbClr val="2D3B45"/>
                </a:solidFill>
              </a:rPr>
              <a:t>On test day, students should come to the online “testing room” </a:t>
            </a:r>
            <a:r>
              <a:rPr lang="en" sz="1400" u="sng">
                <a:solidFill>
                  <a:srgbClr val="2D3B45"/>
                </a:solidFill>
                <a:highlight>
                  <a:srgbClr val="FFFF00"/>
                </a:highlight>
              </a:rPr>
              <a:t>15-30 minutes early</a:t>
            </a:r>
            <a:r>
              <a:rPr lang="en" sz="1400">
                <a:solidFill>
                  <a:srgbClr val="2D3B45"/>
                </a:solidFill>
                <a:highlight>
                  <a:srgbClr val="FFFF00"/>
                </a:highlight>
              </a:rPr>
              <a:t>, </a:t>
            </a:r>
            <a:r>
              <a:rPr lang="en" sz="1400">
                <a:solidFill>
                  <a:srgbClr val="2D3B45"/>
                </a:solidFill>
              </a:rPr>
              <a:t>so they can fill out a form that will help to prevent cheating.</a:t>
            </a:r>
            <a:endParaRPr sz="1400">
              <a:solidFill>
                <a:srgbClr val="2D3B45"/>
              </a:solidFill>
            </a:endParaRPr>
          </a:p>
          <a:p>
            <a:pPr marL="685800" lvl="0" indent="-317500" algn="l" rtl="0">
              <a:spcBef>
                <a:spcPts val="0"/>
              </a:spcBef>
              <a:spcAft>
                <a:spcPts val="0"/>
              </a:spcAft>
              <a:buClr>
                <a:srgbClr val="2D3B45"/>
              </a:buClr>
              <a:buSzPts val="1400"/>
              <a:buFont typeface="Open Sans"/>
              <a:buChar char="●"/>
            </a:pPr>
            <a:r>
              <a:rPr lang="en" sz="1400">
                <a:solidFill>
                  <a:srgbClr val="2D3B45"/>
                </a:solidFill>
              </a:rPr>
              <a:t>At the start time, students will be admitted in “waves”, and a timer will tell them when the test prompt will appear (their response timer won’t begin until then)</a:t>
            </a:r>
            <a:endParaRPr sz="1400">
              <a:solidFill>
                <a:srgbClr val="2D3B45"/>
              </a:solidFill>
              <a:highlight>
                <a:srgbClr val="FFFFFF"/>
              </a:highlight>
            </a:endParaRPr>
          </a:p>
          <a:p>
            <a:pPr marL="698500" lvl="0" indent="-317500" algn="l" rtl="0">
              <a:spcBef>
                <a:spcPts val="0"/>
              </a:spcBef>
              <a:spcAft>
                <a:spcPts val="0"/>
              </a:spcAft>
              <a:buClr>
                <a:srgbClr val="2D3B45"/>
              </a:buClr>
              <a:buSzPts val="1400"/>
              <a:buFont typeface="Open Sans"/>
              <a:buChar char="●"/>
            </a:pPr>
            <a:r>
              <a:rPr lang="en" sz="1400">
                <a:solidFill>
                  <a:srgbClr val="2D3B45"/>
                </a:solidFill>
                <a:highlight>
                  <a:srgbClr val="FFFFFF"/>
                </a:highlight>
              </a:rPr>
              <a:t>Students are </a:t>
            </a:r>
            <a:r>
              <a:rPr lang="en" sz="1400" b="1" i="1" u="sng">
                <a:solidFill>
                  <a:srgbClr val="2D3B45"/>
                </a:solidFill>
                <a:highlight>
                  <a:srgbClr val="FFFFFF"/>
                </a:highlight>
              </a:rPr>
              <a:t>not</a:t>
            </a:r>
            <a:r>
              <a:rPr lang="en" sz="1400">
                <a:solidFill>
                  <a:srgbClr val="2D3B45"/>
                </a:solidFill>
                <a:highlight>
                  <a:srgbClr val="FFFFFF"/>
                </a:highlight>
              </a:rPr>
              <a:t> allowed to seek help from others</a:t>
            </a:r>
            <a:endParaRPr sz="1400">
              <a:solidFill>
                <a:srgbClr val="2D3B45"/>
              </a:solidFill>
              <a:highlight>
                <a:srgbClr val="FFFFFF"/>
              </a:highlight>
            </a:endParaRPr>
          </a:p>
          <a:p>
            <a:pPr marL="698500" lvl="0" indent="-317500" algn="l" rtl="0">
              <a:spcBef>
                <a:spcPts val="0"/>
              </a:spcBef>
              <a:spcAft>
                <a:spcPts val="0"/>
              </a:spcAft>
              <a:buClr>
                <a:srgbClr val="2D3B45"/>
              </a:buClr>
              <a:buSzPts val="1400"/>
              <a:buFont typeface="Open Sans"/>
              <a:buChar char="●"/>
            </a:pPr>
            <a:r>
              <a:rPr lang="en" sz="1400">
                <a:solidFill>
                  <a:srgbClr val="2D3B45"/>
                </a:solidFill>
                <a:highlight>
                  <a:srgbClr val="FFFFFF"/>
                </a:highlight>
              </a:rPr>
              <a:t>Technology and tools to detect impersonation and collaboration will </a:t>
            </a:r>
            <a:endParaRPr sz="1400">
              <a:solidFill>
                <a:srgbClr val="2D3B45"/>
              </a:solidFill>
              <a:highlight>
                <a:srgbClr val="FFFFFF"/>
              </a:highlight>
            </a:endParaRPr>
          </a:p>
          <a:p>
            <a:pPr marL="457200" lvl="0" indent="457200" algn="l" rtl="0">
              <a:spcBef>
                <a:spcPts val="0"/>
              </a:spcBef>
              <a:spcAft>
                <a:spcPts val="0"/>
              </a:spcAft>
              <a:buNone/>
            </a:pPr>
            <a:r>
              <a:rPr lang="en" sz="1400">
                <a:solidFill>
                  <a:srgbClr val="2D3B45"/>
                </a:solidFill>
                <a:highlight>
                  <a:srgbClr val="FFFFFF"/>
                </a:highlight>
              </a:rPr>
              <a:t>be in place, consequences will be severe</a:t>
            </a:r>
            <a:endParaRPr sz="1400">
              <a:solidFill>
                <a:srgbClr val="2D3B45"/>
              </a:solidFill>
              <a:highlight>
                <a:srgbClr val="FFFFFF"/>
              </a:highlight>
            </a:endParaRPr>
          </a:p>
          <a:p>
            <a:pPr marL="1397000" lvl="1" indent="-317500" algn="l" rtl="0">
              <a:spcBef>
                <a:spcPts val="0"/>
              </a:spcBef>
              <a:spcAft>
                <a:spcPts val="0"/>
              </a:spcAft>
              <a:buClr>
                <a:srgbClr val="2D3B45"/>
              </a:buClr>
              <a:buSzPts val="1400"/>
              <a:buFont typeface="Open Sans"/>
              <a:buChar char="○"/>
            </a:pPr>
            <a:r>
              <a:rPr lang="en">
                <a:solidFill>
                  <a:srgbClr val="2D3B45"/>
                </a:solidFill>
                <a:highlight>
                  <a:srgbClr val="FFFFFF"/>
                </a:highlight>
              </a:rPr>
              <a:t>Students who cheat (or conspire to cheat between now and</a:t>
            </a:r>
            <a:endParaRPr>
              <a:solidFill>
                <a:srgbClr val="2D3B45"/>
              </a:solidFill>
              <a:highlight>
                <a:srgbClr val="FFFFFF"/>
              </a:highlight>
            </a:endParaRPr>
          </a:p>
          <a:p>
            <a:pPr marL="914400" lvl="0" indent="457200" algn="l" rtl="0">
              <a:spcBef>
                <a:spcPts val="0"/>
              </a:spcBef>
              <a:spcAft>
                <a:spcPts val="0"/>
              </a:spcAft>
              <a:buNone/>
            </a:pPr>
            <a:r>
              <a:rPr lang="en" sz="1400">
                <a:solidFill>
                  <a:srgbClr val="2D3B45"/>
                </a:solidFill>
                <a:highlight>
                  <a:srgbClr val="FFFFFF"/>
                </a:highlight>
              </a:rPr>
              <a:t> the test) will have that noted on all of their test results </a:t>
            </a:r>
            <a:endParaRPr sz="1400">
              <a:solidFill>
                <a:srgbClr val="2D3B45"/>
              </a:solidFill>
              <a:highlight>
                <a:srgbClr val="FFFFFF"/>
              </a:highlight>
            </a:endParaRPr>
          </a:p>
          <a:p>
            <a:pPr marL="914400" lvl="0" indent="457200" algn="l" rtl="0">
              <a:spcBef>
                <a:spcPts val="0"/>
              </a:spcBef>
              <a:spcAft>
                <a:spcPts val="0"/>
              </a:spcAft>
              <a:buNone/>
            </a:pPr>
            <a:r>
              <a:rPr lang="en" sz="1400">
                <a:solidFill>
                  <a:srgbClr val="2D3B45"/>
                </a:solidFill>
                <a:highlight>
                  <a:srgbClr val="FFFFFF"/>
                </a:highlight>
              </a:rPr>
              <a:t>when they're sent to colleges</a:t>
            </a:r>
            <a:endParaRPr sz="1400">
              <a:solidFill>
                <a:srgbClr val="2D3B45"/>
              </a:solidFill>
              <a:highlight>
                <a:srgbClr val="FFFFFF"/>
              </a:highlight>
            </a:endParaRPr>
          </a:p>
          <a:p>
            <a:pPr marL="698500" lvl="0" indent="-317500" algn="l" rtl="0">
              <a:spcBef>
                <a:spcPts val="0"/>
              </a:spcBef>
              <a:spcAft>
                <a:spcPts val="0"/>
              </a:spcAft>
              <a:buClr>
                <a:srgbClr val="2D3B45"/>
              </a:buClr>
              <a:buSzPts val="1400"/>
              <a:buFont typeface="Open Sans"/>
              <a:buChar char="●"/>
            </a:pPr>
            <a:r>
              <a:rPr lang="en" sz="1400">
                <a:solidFill>
                  <a:srgbClr val="2D3B45"/>
                </a:solidFill>
                <a:highlight>
                  <a:srgbClr val="FFFFFF"/>
                </a:highlight>
              </a:rPr>
              <a:t>Teachers will receive copies of your exams, which enable us to ensure that it matches your skill, ability, and handwriting</a:t>
            </a:r>
            <a:endParaRPr sz="1500"/>
          </a:p>
          <a:p>
            <a:pPr marL="0" lvl="0" indent="0" algn="l" rtl="0">
              <a:spcBef>
                <a:spcPts val="0"/>
              </a:spcBef>
              <a:spcAft>
                <a:spcPts val="0"/>
              </a:spcAft>
              <a:buNone/>
            </a:pPr>
            <a:r>
              <a:rPr lang="en" sz="1400">
                <a:solidFill>
                  <a:srgbClr val="2D3B45"/>
                </a:solidFill>
              </a:rPr>
              <a:t>College Board Specific:</a:t>
            </a:r>
            <a:r>
              <a:rPr lang="en" sz="1500"/>
              <a:t> </a:t>
            </a:r>
            <a:r>
              <a:rPr lang="en" sz="1100" u="sng">
                <a:solidFill>
                  <a:schemeClr val="hlink"/>
                </a:solidFill>
                <a:hlinkClick r:id="rId3"/>
              </a:rPr>
              <a:t>https://apcoronavirusupdates.collegeboard.org/students/taking-ap-exams/security</a:t>
            </a:r>
            <a:r>
              <a:rPr lang="en" sz="1500"/>
              <a:t> </a:t>
            </a:r>
            <a:endParaRPr sz="1500"/>
          </a:p>
        </p:txBody>
      </p:sp>
      <p:pic>
        <p:nvPicPr>
          <p:cNvPr id="108" name="Google Shape;108;p18"/>
          <p:cNvPicPr preferRelativeResize="0"/>
          <p:nvPr/>
        </p:nvPicPr>
        <p:blipFill>
          <a:blip r:embed="rId4">
            <a:alphaModFix/>
          </a:blip>
          <a:stretch>
            <a:fillRect/>
          </a:stretch>
        </p:blipFill>
        <p:spPr>
          <a:xfrm>
            <a:off x="6774875" y="2439223"/>
            <a:ext cx="1924875" cy="153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Helpful Information</a:t>
            </a:r>
            <a:endParaRPr/>
          </a:p>
        </p:txBody>
      </p:sp>
      <p:sp>
        <p:nvSpPr>
          <p:cNvPr id="114" name="Google Shape;114;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2D3B45"/>
              </a:buClr>
              <a:buSzPts val="1500"/>
              <a:buFont typeface="Open Sans"/>
              <a:buChar char="●"/>
            </a:pPr>
            <a:r>
              <a:rPr lang="en" sz="1500">
                <a:solidFill>
                  <a:srgbClr val="2D3B45"/>
                </a:solidFill>
              </a:rPr>
              <a:t>CB is assuring teachers that they will make sure that this year’s exam will be psychometrically balanced with all prior years’ exams, such that this year’s scores will reflect that they exam is “equally easy/hard” compared to previous years</a:t>
            </a:r>
            <a:endParaRPr sz="1500">
              <a:solidFill>
                <a:srgbClr val="2D3B45"/>
              </a:solidFill>
            </a:endParaRPr>
          </a:p>
          <a:p>
            <a:pPr marL="457200" lvl="0" indent="0" algn="l" rtl="0">
              <a:spcBef>
                <a:spcPts val="0"/>
              </a:spcBef>
              <a:spcAft>
                <a:spcPts val="0"/>
              </a:spcAft>
              <a:buNone/>
            </a:pPr>
            <a:endParaRPr sz="1500">
              <a:solidFill>
                <a:srgbClr val="2D3B45"/>
              </a:solidFill>
            </a:endParaRPr>
          </a:p>
          <a:p>
            <a:pPr marL="457200" lvl="0" indent="-323850" algn="l" rtl="0">
              <a:spcBef>
                <a:spcPts val="0"/>
              </a:spcBef>
              <a:spcAft>
                <a:spcPts val="0"/>
              </a:spcAft>
              <a:buClr>
                <a:srgbClr val="2D3B45"/>
              </a:buClr>
              <a:buSzPts val="1500"/>
              <a:buFont typeface="Arial"/>
              <a:buChar char="●"/>
            </a:pPr>
            <a:r>
              <a:rPr lang="en" sz="1500">
                <a:solidFill>
                  <a:srgbClr val="2D3B45"/>
                </a:solidFill>
              </a:rPr>
              <a:t>CB stressing the exam is </a:t>
            </a:r>
            <a:r>
              <a:rPr lang="en" sz="1500" b="1" u="sng">
                <a:solidFill>
                  <a:srgbClr val="2D3B45"/>
                </a:solidFill>
              </a:rPr>
              <a:t>NOT</a:t>
            </a:r>
            <a:r>
              <a:rPr lang="en" sz="1500" b="1">
                <a:solidFill>
                  <a:srgbClr val="2D3B45"/>
                </a:solidFill>
              </a:rPr>
              <a:t> </a:t>
            </a:r>
            <a:r>
              <a:rPr lang="en" sz="1500">
                <a:solidFill>
                  <a:srgbClr val="2D3B45"/>
                </a:solidFill>
              </a:rPr>
              <a:t>“curved”, there are no quotas for all five exam scores, that it’s entirely possible for every student to earn a 3 or above.</a:t>
            </a:r>
            <a:endParaRPr sz="1500">
              <a:solidFill>
                <a:srgbClr val="2D3B45"/>
              </a:solidFill>
            </a:endParaRPr>
          </a:p>
          <a:p>
            <a:pPr marL="457200" lvl="0" indent="0" algn="l" rtl="0">
              <a:spcBef>
                <a:spcPts val="0"/>
              </a:spcBef>
              <a:spcAft>
                <a:spcPts val="0"/>
              </a:spcAft>
              <a:buNone/>
            </a:pPr>
            <a:endParaRPr sz="1500">
              <a:solidFill>
                <a:srgbClr val="2D3B45"/>
              </a:solidFill>
            </a:endParaRPr>
          </a:p>
          <a:p>
            <a:pPr marL="457200" lvl="0" indent="-323850" algn="l" rtl="0">
              <a:spcBef>
                <a:spcPts val="0"/>
              </a:spcBef>
              <a:spcAft>
                <a:spcPts val="0"/>
              </a:spcAft>
              <a:buClr>
                <a:srgbClr val="2D3B45"/>
              </a:buClr>
              <a:buSzPts val="1500"/>
              <a:buFont typeface="Open Sans"/>
              <a:buChar char="●"/>
            </a:pPr>
            <a:r>
              <a:rPr lang="en" sz="1500">
                <a:solidFill>
                  <a:srgbClr val="2D3B45"/>
                </a:solidFill>
              </a:rPr>
              <a:t>Exam scores will still be ready by early July (they’re intending) -- no more than two weeks delay, if there’ll be any at all</a:t>
            </a:r>
            <a:endParaRPr sz="1500" i="1">
              <a:solidFill>
                <a:srgbClr val="2D3B45"/>
              </a:solidFill>
            </a:endParaRPr>
          </a:p>
          <a:p>
            <a:pPr marL="457200" lvl="0" indent="0" algn="l" rtl="0">
              <a:spcBef>
                <a:spcPts val="0"/>
              </a:spcBef>
              <a:spcAft>
                <a:spcPts val="0"/>
              </a:spcAft>
              <a:buNone/>
            </a:pPr>
            <a:endParaRPr sz="1500">
              <a:solidFill>
                <a:srgbClr val="2D3B45"/>
              </a:solidFill>
            </a:endParaRPr>
          </a:p>
          <a:p>
            <a:pPr marL="0" lvl="0" indent="0" algn="l" rtl="0">
              <a:spcBef>
                <a:spcPts val="0"/>
              </a:spcBef>
              <a:spcAft>
                <a:spcPts val="1600"/>
              </a:spcAft>
              <a:buNone/>
            </a:pPr>
            <a:endParaRPr sz="1500">
              <a:solidFill>
                <a:srgbClr val="2D3B4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1" name="Google Shape;121;p20" descr="AS you're getting prepared for the AP Exams for 2020, here are a bunch of resources to help:&#10;&#10;AP WORLD HISTORY Ultimate Review Packet: https://bit.ly/2X87Lcq&#10;&#10;AP GOVERNMENT Ultimate Review Packet: https://bit.ly/2UZWet6&#10;&#10;How to Write the ARGUMENTATIVE ESSAY for AP Gov:&#10;&#10;Coach Hall Writes (for AP Lang): https://www.youtube.com/channel/UCo0YNV16XIuRqkaXB__bwNg&#10;&#10;The official College Board announcement: https://bit.ly/3aFjYJH&#10;&#10;The AP World History, AP U.S. History, AP Government, and AP European History exams for 2020 are different than they've ever been. Heimler walks you through all the changes you need to know for the AP exams this year. &#10;&#10;If you have any questions, leave them below and Heimler shall answer forthwithly!" title="EVERYTHING You Need to Know About AP EXAMS for 2020 [AP World, APUSH, AP Euro, AP Government]">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8050" y="191775"/>
            <a:ext cx="8514300" cy="55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Argumentative Essay FRQ Format | 25 min | 60% of Exam </a:t>
            </a:r>
            <a:endParaRPr sz="3000"/>
          </a:p>
        </p:txBody>
      </p:sp>
      <p:sp>
        <p:nvSpPr>
          <p:cNvPr id="127" name="Google Shape;127;p21"/>
          <p:cNvSpPr txBox="1">
            <a:spLocks noGrp="1"/>
          </p:cNvSpPr>
          <p:nvPr>
            <p:ph type="body" idx="1"/>
          </p:nvPr>
        </p:nvSpPr>
        <p:spPr>
          <a:xfrm>
            <a:off x="147875" y="927650"/>
            <a:ext cx="3933900" cy="40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t>Question:</a:t>
            </a:r>
            <a:r>
              <a:rPr lang="en" sz="1500"/>
              <a:t> Essay prompt will have students make an argument and provide evidence to support their claim. </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b="1" u="sng"/>
              <a:t>Tasks: </a:t>
            </a:r>
            <a:endParaRPr sz="1500" b="1" u="sng"/>
          </a:p>
          <a:p>
            <a:pPr marL="457200" lvl="0" indent="-323850" algn="l" rtl="0">
              <a:spcBef>
                <a:spcPts val="0"/>
              </a:spcBef>
              <a:spcAft>
                <a:spcPts val="0"/>
              </a:spcAft>
              <a:buSzPts val="1500"/>
              <a:buChar char="-"/>
            </a:pPr>
            <a:r>
              <a:rPr lang="en" sz="1500"/>
              <a:t>Choose ONE “side” to argue </a:t>
            </a:r>
            <a:endParaRPr sz="1500"/>
          </a:p>
          <a:p>
            <a:pPr marL="457200" lvl="0" indent="-323850" algn="l" rtl="0">
              <a:spcBef>
                <a:spcPts val="0"/>
              </a:spcBef>
              <a:spcAft>
                <a:spcPts val="0"/>
              </a:spcAft>
              <a:buSzPts val="1500"/>
              <a:buChar char="-"/>
            </a:pPr>
            <a:r>
              <a:rPr lang="en" sz="1500"/>
              <a:t>Justify with a line of reasoning that will be used throughout the essay (thesis)</a:t>
            </a:r>
            <a:endParaRPr sz="1500"/>
          </a:p>
          <a:p>
            <a:pPr marL="457200" lvl="0" indent="-323850" algn="l" rtl="0">
              <a:spcBef>
                <a:spcPts val="0"/>
              </a:spcBef>
              <a:spcAft>
                <a:spcPts val="0"/>
              </a:spcAft>
              <a:buSzPts val="1500"/>
              <a:buChar char="-"/>
            </a:pPr>
            <a:r>
              <a:rPr lang="en" sz="1500"/>
              <a:t>Pick and explain at least ONE evidence from the list provided and connect to thesis</a:t>
            </a:r>
            <a:endParaRPr sz="1500"/>
          </a:p>
          <a:p>
            <a:pPr marL="457200" lvl="0" indent="-323850" algn="l" rtl="0">
              <a:spcBef>
                <a:spcPts val="0"/>
              </a:spcBef>
              <a:spcAft>
                <a:spcPts val="0"/>
              </a:spcAft>
              <a:buSzPts val="1500"/>
              <a:buChar char="-"/>
            </a:pPr>
            <a:r>
              <a:rPr lang="en" sz="1500"/>
              <a:t>Pick and explain another evidence (from list or your own) and connect to thesis</a:t>
            </a:r>
            <a:endParaRPr sz="1500"/>
          </a:p>
        </p:txBody>
      </p:sp>
      <p:pic>
        <p:nvPicPr>
          <p:cNvPr id="128" name="Google Shape;128;p21"/>
          <p:cNvPicPr preferRelativeResize="0"/>
          <p:nvPr/>
        </p:nvPicPr>
        <p:blipFill rotWithShape="1">
          <a:blip r:embed="rId3">
            <a:alphaModFix/>
          </a:blip>
          <a:srcRect t="26670" r="50869"/>
          <a:stretch/>
        </p:blipFill>
        <p:spPr>
          <a:xfrm>
            <a:off x="4253925" y="1186513"/>
            <a:ext cx="4492500" cy="3205925"/>
          </a:xfrm>
          <a:prstGeom prst="rect">
            <a:avLst/>
          </a:prstGeom>
          <a:noFill/>
          <a:ln w="38100" cap="flat" cmpd="sng">
            <a:solidFill>
              <a:srgbClr val="595959"/>
            </a:solidFill>
            <a:prstDash val="solid"/>
            <a:round/>
            <a:headEnd type="none" w="sm" len="sm"/>
            <a:tailEnd type="none" w="sm" len="sm"/>
          </a:ln>
          <a:effectLst>
            <a:outerShdw blurRad="57150" dist="1333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body" idx="1"/>
          </p:nvPr>
        </p:nvSpPr>
        <p:spPr>
          <a:xfrm>
            <a:off x="3693775" y="227600"/>
            <a:ext cx="5394600" cy="2000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b="1"/>
              <a:t>Thesis (1pt)</a:t>
            </a:r>
            <a:endParaRPr sz="1200" b="1"/>
          </a:p>
          <a:p>
            <a:pPr marL="914400" lvl="1" indent="-304800" algn="l" rtl="0">
              <a:spcBef>
                <a:spcPts val="0"/>
              </a:spcBef>
              <a:spcAft>
                <a:spcPts val="0"/>
              </a:spcAft>
              <a:buSzPts val="1200"/>
              <a:buChar char="○"/>
            </a:pPr>
            <a:r>
              <a:rPr lang="en" sz="1200"/>
              <a:t>Choose ONE argument and follow throughout</a:t>
            </a:r>
            <a:endParaRPr sz="1200"/>
          </a:p>
          <a:p>
            <a:pPr marL="914400" lvl="1" indent="-304800" algn="l" rtl="0">
              <a:spcBef>
                <a:spcPts val="0"/>
              </a:spcBef>
              <a:spcAft>
                <a:spcPts val="0"/>
              </a:spcAft>
              <a:buSzPts val="1200"/>
              <a:buChar char="○"/>
            </a:pPr>
            <a:r>
              <a:rPr lang="en" sz="1200"/>
              <a:t>Be CLEAR (no shoulds, I believes etc.)</a:t>
            </a:r>
            <a:endParaRPr sz="1200"/>
          </a:p>
          <a:p>
            <a:pPr marL="914400" lvl="1" indent="-304800" algn="l" rtl="0">
              <a:spcBef>
                <a:spcPts val="0"/>
              </a:spcBef>
              <a:spcAft>
                <a:spcPts val="0"/>
              </a:spcAft>
              <a:buSzPts val="1200"/>
              <a:buChar char="○"/>
            </a:pPr>
            <a:r>
              <a:rPr lang="en" sz="1200"/>
              <a:t>DO NOT repeat the prompt (no points if you do this)</a:t>
            </a:r>
            <a:endParaRPr sz="1200"/>
          </a:p>
          <a:p>
            <a:pPr marL="914400" lvl="1" indent="-304800" algn="l" rtl="0">
              <a:spcBef>
                <a:spcPts val="0"/>
              </a:spcBef>
              <a:spcAft>
                <a:spcPts val="0"/>
              </a:spcAft>
              <a:buSzPts val="1200"/>
              <a:buChar char="○"/>
            </a:pPr>
            <a:r>
              <a:rPr lang="en" sz="1200"/>
              <a:t>Have line of reasoning that you will use throughout your entire essay (Argument + because) </a:t>
            </a:r>
            <a:endParaRPr sz="1200"/>
          </a:p>
          <a:p>
            <a:pPr marL="914400" lvl="1" indent="-304800" algn="l" rtl="0">
              <a:spcBef>
                <a:spcPts val="0"/>
              </a:spcBef>
              <a:spcAft>
                <a:spcPts val="0"/>
              </a:spcAft>
              <a:buSzPts val="1200"/>
              <a:buChar char="○"/>
            </a:pPr>
            <a:r>
              <a:rPr lang="en" sz="1200"/>
              <a:t>Have a road map for both evidences (do not have to name but briefly mention)</a:t>
            </a:r>
            <a:endParaRPr sz="1200"/>
          </a:p>
          <a:p>
            <a:pPr marL="914400" lvl="1" indent="-304800" algn="l" rtl="0">
              <a:spcBef>
                <a:spcPts val="0"/>
              </a:spcBef>
              <a:spcAft>
                <a:spcPts val="0"/>
              </a:spcAft>
              <a:buSzPts val="1200"/>
              <a:buChar char="○"/>
            </a:pPr>
            <a:r>
              <a:rPr lang="en" sz="1200"/>
              <a:t>Best you can do without a thesis is 2 points!! </a:t>
            </a:r>
            <a:endParaRPr sz="1200"/>
          </a:p>
          <a:p>
            <a:pPr marL="0" lvl="0" indent="0" algn="l" rtl="0">
              <a:spcBef>
                <a:spcPts val="1600"/>
              </a:spcBef>
              <a:spcAft>
                <a:spcPts val="1600"/>
              </a:spcAft>
              <a:buNone/>
            </a:pPr>
            <a:r>
              <a:rPr lang="en"/>
              <a:t> </a:t>
            </a:r>
            <a:endParaRPr/>
          </a:p>
        </p:txBody>
      </p:sp>
      <p:pic>
        <p:nvPicPr>
          <p:cNvPr id="134" name="Google Shape;134;p22"/>
          <p:cNvPicPr preferRelativeResize="0"/>
          <p:nvPr/>
        </p:nvPicPr>
        <p:blipFill rotWithShape="1">
          <a:blip r:embed="rId3">
            <a:alphaModFix/>
          </a:blip>
          <a:srcRect b="75851"/>
          <a:stretch/>
        </p:blipFill>
        <p:spPr>
          <a:xfrm>
            <a:off x="99375" y="811750"/>
            <a:ext cx="3670250" cy="1221926"/>
          </a:xfrm>
          <a:prstGeom prst="rect">
            <a:avLst/>
          </a:prstGeom>
          <a:noFill/>
          <a:ln>
            <a:noFill/>
          </a:ln>
        </p:spPr>
      </p:pic>
      <p:sp>
        <p:nvSpPr>
          <p:cNvPr id="135" name="Google Shape;135;p22"/>
          <p:cNvSpPr txBox="1">
            <a:spLocks noGrp="1"/>
          </p:cNvSpPr>
          <p:nvPr>
            <p:ph type="title"/>
          </p:nvPr>
        </p:nvSpPr>
        <p:spPr>
          <a:xfrm>
            <a:off x="242750" y="0"/>
            <a:ext cx="4862700" cy="7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Argumentative Thesis (1pt) </a:t>
            </a:r>
            <a:endParaRPr sz="2500"/>
          </a:p>
          <a:p>
            <a:pPr marL="0" lvl="0" indent="0" algn="l" rtl="0">
              <a:lnSpc>
                <a:spcPct val="115000"/>
              </a:lnSpc>
              <a:spcBef>
                <a:spcPts val="0"/>
              </a:spcBef>
              <a:spcAft>
                <a:spcPts val="1000"/>
              </a:spcAft>
              <a:buNone/>
            </a:pPr>
            <a:endParaRPr sz="1400"/>
          </a:p>
        </p:txBody>
      </p:sp>
      <p:pic>
        <p:nvPicPr>
          <p:cNvPr id="136" name="Google Shape;136;p22"/>
          <p:cNvPicPr preferRelativeResize="0"/>
          <p:nvPr/>
        </p:nvPicPr>
        <p:blipFill>
          <a:blip r:embed="rId4">
            <a:alphaModFix/>
          </a:blip>
          <a:stretch>
            <a:fillRect/>
          </a:stretch>
        </p:blipFill>
        <p:spPr>
          <a:xfrm>
            <a:off x="0" y="2227923"/>
            <a:ext cx="9143999" cy="884903"/>
          </a:xfrm>
          <a:prstGeom prst="rect">
            <a:avLst/>
          </a:prstGeom>
          <a:noFill/>
          <a:ln>
            <a:noFill/>
          </a:ln>
        </p:spPr>
      </p:pic>
      <p:sp>
        <p:nvSpPr>
          <p:cNvPr id="137" name="Google Shape;137;p22"/>
          <p:cNvSpPr txBox="1"/>
          <p:nvPr/>
        </p:nvSpPr>
        <p:spPr>
          <a:xfrm>
            <a:off x="484800" y="3307075"/>
            <a:ext cx="3353100" cy="1494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u="sng">
                <a:latin typeface="Open Sans"/>
                <a:ea typeface="Open Sans"/>
                <a:cs typeface="Open Sans"/>
                <a:sym typeface="Open Sans"/>
              </a:rPr>
              <a:t>PRESIDENT</a:t>
            </a:r>
            <a:endParaRPr sz="1200" b="1" u="sng">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War is not a time for gridlock, but rather a time for quick and effective leadership. Through the powers given to the President in the Constitution and the views of the executive, it is clear the founding fathers wanted the president to have more power during times of war to make swift and successful decisions that can not be made by a large group of people like Congress. </a:t>
            </a:r>
            <a:endParaRPr sz="1000">
              <a:latin typeface="Open Sans"/>
              <a:ea typeface="Open Sans"/>
              <a:cs typeface="Open Sans"/>
              <a:sym typeface="Open Sans"/>
            </a:endParaRPr>
          </a:p>
        </p:txBody>
      </p:sp>
      <p:cxnSp>
        <p:nvCxnSpPr>
          <p:cNvPr id="138" name="Google Shape;138;p22"/>
          <p:cNvCxnSpPr>
            <a:endCxn id="137" idx="0"/>
          </p:cNvCxnSpPr>
          <p:nvPr/>
        </p:nvCxnSpPr>
        <p:spPr>
          <a:xfrm flipH="1">
            <a:off x="2161350" y="2677975"/>
            <a:ext cx="2041500" cy="62910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22"/>
          <p:cNvCxnSpPr>
            <a:endCxn id="140" idx="0"/>
          </p:cNvCxnSpPr>
          <p:nvPr/>
        </p:nvCxnSpPr>
        <p:spPr>
          <a:xfrm>
            <a:off x="5363575" y="2715775"/>
            <a:ext cx="1198500" cy="591300"/>
          </a:xfrm>
          <a:prstGeom prst="straightConnector1">
            <a:avLst/>
          </a:prstGeom>
          <a:noFill/>
          <a:ln w="9525" cap="flat" cmpd="sng">
            <a:solidFill>
              <a:schemeClr val="dk2"/>
            </a:solidFill>
            <a:prstDash val="solid"/>
            <a:round/>
            <a:headEnd type="none" w="med" len="med"/>
            <a:tailEnd type="none" w="med" len="med"/>
          </a:ln>
        </p:spPr>
      </p:cxnSp>
      <p:sp>
        <p:nvSpPr>
          <p:cNvPr id="140" name="Google Shape;140;p22"/>
          <p:cNvSpPr txBox="1"/>
          <p:nvPr/>
        </p:nvSpPr>
        <p:spPr>
          <a:xfrm>
            <a:off x="4885525" y="3307075"/>
            <a:ext cx="3353100" cy="1494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u="sng">
                <a:latin typeface="Open Sans"/>
                <a:ea typeface="Open Sans"/>
                <a:cs typeface="Open Sans"/>
                <a:sym typeface="Open Sans"/>
              </a:rPr>
              <a:t>CONGRESS</a:t>
            </a:r>
            <a:endParaRPr sz="1200" b="1" u="sng">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Leading a country through war is not an easy task, and should not be left to the devices of one person. Through their powers in the Constitution and ability to check the president, Congress ultimately has more power during war, in order to ensure that the decisions being made, are in the citizens’ best interest.  </a:t>
            </a:r>
            <a:endParaRPr sz="1000">
              <a:latin typeface="Open Sans"/>
              <a:ea typeface="Open Sans"/>
              <a:cs typeface="Open Sans"/>
              <a:sym typeface="Open Sans"/>
            </a:endParaRPr>
          </a:p>
        </p:txBody>
      </p:sp>
      <p:sp>
        <p:nvSpPr>
          <p:cNvPr id="141" name="Google Shape;141;p22"/>
          <p:cNvSpPr txBox="1"/>
          <p:nvPr/>
        </p:nvSpPr>
        <p:spPr>
          <a:xfrm>
            <a:off x="4028325" y="3504875"/>
            <a:ext cx="663300" cy="5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OR</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4821</Words>
  <Application>Microsoft Macintosh PowerPoint</Application>
  <PresentationFormat>On-screen Show (16:9)</PresentationFormat>
  <Paragraphs>291</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PT Sans Narrow</vt:lpstr>
      <vt:lpstr>Arial</vt:lpstr>
      <vt:lpstr>Open Sans</vt:lpstr>
      <vt:lpstr>Roboto</vt:lpstr>
      <vt:lpstr>Lato</vt:lpstr>
      <vt:lpstr>Calibri</vt:lpstr>
      <vt:lpstr>Tropic</vt:lpstr>
      <vt:lpstr>AP Updates and TIPS</vt:lpstr>
      <vt:lpstr>UPDATES</vt:lpstr>
      <vt:lpstr>UPDATES</vt:lpstr>
      <vt:lpstr>Testing Method</vt:lpstr>
      <vt:lpstr>Testing Security</vt:lpstr>
      <vt:lpstr>Other Helpful Information</vt:lpstr>
      <vt:lpstr>PowerPoint Presentation</vt:lpstr>
      <vt:lpstr>Argumentative Essay FRQ Format | 25 min | 60% of Exam </vt:lpstr>
      <vt:lpstr>Argumentative Thesis (1pt)  </vt:lpstr>
      <vt:lpstr>Argumentative Evidence (4pts)  </vt:lpstr>
      <vt:lpstr>Argumentative Reasoning (2pts) </vt:lpstr>
      <vt:lpstr>Argumentative FRQ Rubric</vt:lpstr>
      <vt:lpstr>Argumentative FRQ Rubric</vt:lpstr>
      <vt:lpstr>Argumentative FRQ Required Documents</vt:lpstr>
      <vt:lpstr>PowerPoint Presentation</vt:lpstr>
      <vt:lpstr>Graphic Organizer</vt:lpstr>
      <vt:lpstr>Argumentative Practice FRQ- Unit 1</vt:lpstr>
      <vt:lpstr>Argumentative Practice FRQ- Unit 1</vt:lpstr>
      <vt:lpstr>Argumentative Practice FRQ- Unit 1</vt:lpstr>
      <vt:lpstr>Argumentative Practice FRQ- Unit 1&amp;2</vt:lpstr>
      <vt:lpstr>Argumentative Practice FRQ- Unit 2</vt:lpstr>
      <vt:lpstr>Argumentative Practice FRQ- Unit 2&amp;3 </vt:lpstr>
      <vt:lpstr>Argumentative Practice FRQ- Unit 3 </vt:lpstr>
      <vt:lpstr>Conceptual FRQ Format | 15 min | 40% of Exam </vt:lpstr>
      <vt:lpstr>1st Section (A): 1 Point</vt:lpstr>
      <vt:lpstr>2nd Section (B)- 1 Point</vt:lpstr>
      <vt:lpstr>3rd Section (C): 1 Point</vt:lpstr>
      <vt:lpstr>Conceptual FRQ Rubric</vt:lpstr>
      <vt:lpstr>PowerPoint Presentation</vt:lpstr>
      <vt:lpstr>PowerPoint Presentation</vt:lpstr>
      <vt:lpstr>Conceptual Practice FRQ- Unit 1 &amp; 2</vt:lpstr>
      <vt:lpstr>Conceptual Practice FRQ Unit 2</vt:lpstr>
      <vt:lpstr>Conceptual Practice FRQ Unit 2</vt:lpstr>
      <vt:lpstr>Conceptual Practice FRQ Unit 2</vt:lpstr>
      <vt:lpstr>Conceptual Practice FRQ - Unit 1 &amp; 3</vt:lpstr>
      <vt:lpstr>Conceptual Practice FRQ Unit 3</vt:lpstr>
      <vt:lpstr>Conceptual Practice FRQ- Unit 3</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Updates and TIPS</dc:title>
  <cp:lastModifiedBy>Johnston, Kimberly</cp:lastModifiedBy>
  <cp:revision>1</cp:revision>
  <dcterms:modified xsi:type="dcterms:W3CDTF">2020-04-29T19:39:44Z</dcterms:modified>
</cp:coreProperties>
</file>